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9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0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1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  <p:sldMasterId id="2147483842" r:id="rId16"/>
    <p:sldMasterId id="2147483855" r:id="rId17"/>
    <p:sldMasterId id="2147483868" r:id="rId18"/>
    <p:sldMasterId id="2147483881" r:id="rId19"/>
    <p:sldMasterId id="2147483894" r:id="rId20"/>
    <p:sldMasterId id="2147483907" r:id="rId21"/>
    <p:sldMasterId id="2147483920" r:id="rId22"/>
    <p:sldMasterId id="2147483933" r:id="rId23"/>
    <p:sldMasterId id="2147483946" r:id="rId24"/>
    <p:sldMasterId id="2147483959" r:id="rId25"/>
    <p:sldMasterId id="2147483972" r:id="rId26"/>
    <p:sldMasterId id="2147483985" r:id="rId27"/>
    <p:sldMasterId id="2147483998" r:id="rId28"/>
    <p:sldMasterId id="2147484011" r:id="rId29"/>
    <p:sldMasterId id="2147484024" r:id="rId30"/>
    <p:sldMasterId id="2147484037" r:id="rId31"/>
    <p:sldMasterId id="2147484050" r:id="rId32"/>
    <p:sldMasterId id="2147484063" r:id="rId33"/>
  </p:sldMasterIdLst>
  <p:notesMasterIdLst>
    <p:notesMasterId r:id="rId121"/>
  </p:notesMasterIdLst>
  <p:sldIdLst>
    <p:sldId id="256" r:id="rId34"/>
    <p:sldId id="257" r:id="rId35"/>
    <p:sldId id="258" r:id="rId36"/>
    <p:sldId id="272" r:id="rId37"/>
    <p:sldId id="259" r:id="rId38"/>
    <p:sldId id="273" r:id="rId39"/>
    <p:sldId id="275" r:id="rId40"/>
    <p:sldId id="274" r:id="rId41"/>
    <p:sldId id="260" r:id="rId42"/>
    <p:sldId id="262" r:id="rId43"/>
    <p:sldId id="261" r:id="rId44"/>
    <p:sldId id="263" r:id="rId45"/>
    <p:sldId id="269" r:id="rId46"/>
    <p:sldId id="264" r:id="rId47"/>
    <p:sldId id="285" r:id="rId48"/>
    <p:sldId id="265" r:id="rId49"/>
    <p:sldId id="266" r:id="rId50"/>
    <p:sldId id="267" r:id="rId51"/>
    <p:sldId id="268" r:id="rId52"/>
    <p:sldId id="270" r:id="rId53"/>
    <p:sldId id="271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6" r:id="rId64"/>
    <p:sldId id="287" r:id="rId65"/>
    <p:sldId id="288" r:id="rId66"/>
    <p:sldId id="289" r:id="rId67"/>
    <p:sldId id="290" r:id="rId68"/>
    <p:sldId id="291" r:id="rId69"/>
    <p:sldId id="292" r:id="rId70"/>
    <p:sldId id="342" r:id="rId71"/>
    <p:sldId id="343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3" r:id="rId82"/>
    <p:sldId id="304" r:id="rId83"/>
    <p:sldId id="305" r:id="rId84"/>
    <p:sldId id="306" r:id="rId85"/>
    <p:sldId id="307" r:id="rId86"/>
    <p:sldId id="308" r:id="rId87"/>
    <p:sldId id="309" r:id="rId88"/>
    <p:sldId id="310" r:id="rId89"/>
    <p:sldId id="311" r:id="rId90"/>
    <p:sldId id="312" r:id="rId91"/>
    <p:sldId id="313" r:id="rId92"/>
    <p:sldId id="314" r:id="rId93"/>
    <p:sldId id="315" r:id="rId94"/>
    <p:sldId id="316" r:id="rId95"/>
    <p:sldId id="317" r:id="rId96"/>
    <p:sldId id="318" r:id="rId97"/>
    <p:sldId id="319" r:id="rId98"/>
    <p:sldId id="320" r:id="rId99"/>
    <p:sldId id="321" r:id="rId100"/>
    <p:sldId id="322" r:id="rId101"/>
    <p:sldId id="323" r:id="rId102"/>
    <p:sldId id="324" r:id="rId103"/>
    <p:sldId id="325" r:id="rId104"/>
    <p:sldId id="326" r:id="rId105"/>
    <p:sldId id="327" r:id="rId106"/>
    <p:sldId id="328" r:id="rId107"/>
    <p:sldId id="329" r:id="rId108"/>
    <p:sldId id="330" r:id="rId109"/>
    <p:sldId id="331" r:id="rId110"/>
    <p:sldId id="332" r:id="rId111"/>
    <p:sldId id="333" r:id="rId112"/>
    <p:sldId id="334" r:id="rId113"/>
    <p:sldId id="335" r:id="rId114"/>
    <p:sldId id="336" r:id="rId115"/>
    <p:sldId id="337" r:id="rId116"/>
    <p:sldId id="338" r:id="rId117"/>
    <p:sldId id="339" r:id="rId118"/>
    <p:sldId id="340" r:id="rId119"/>
    <p:sldId id="341" r:id="rId1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12" Type="http://schemas.openxmlformats.org/officeDocument/2006/relationships/slide" Target="slides/slide7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102" Type="http://schemas.openxmlformats.org/officeDocument/2006/relationships/slide" Target="slides/slide69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90" Type="http://schemas.openxmlformats.org/officeDocument/2006/relationships/slide" Target="slides/slide57.xml"/><Relationship Id="rId95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113" Type="http://schemas.openxmlformats.org/officeDocument/2006/relationships/slide" Target="slides/slide80.xml"/><Relationship Id="rId118" Type="http://schemas.openxmlformats.org/officeDocument/2006/relationships/slide" Target="slides/slide8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103" Type="http://schemas.openxmlformats.org/officeDocument/2006/relationships/slide" Target="slides/slide70.xml"/><Relationship Id="rId108" Type="http://schemas.openxmlformats.org/officeDocument/2006/relationships/slide" Target="slides/slide75.xml"/><Relationship Id="rId116" Type="http://schemas.openxmlformats.org/officeDocument/2006/relationships/slide" Target="slides/slide83.xml"/><Relationship Id="rId124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91" Type="http://schemas.openxmlformats.org/officeDocument/2006/relationships/slide" Target="slides/slide58.xml"/><Relationship Id="rId96" Type="http://schemas.openxmlformats.org/officeDocument/2006/relationships/slide" Target="slides/slide63.xml"/><Relationship Id="rId111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6" Type="http://schemas.openxmlformats.org/officeDocument/2006/relationships/slide" Target="slides/slide73.xml"/><Relationship Id="rId114" Type="http://schemas.openxmlformats.org/officeDocument/2006/relationships/slide" Target="slides/slide81.xml"/><Relationship Id="rId119" Type="http://schemas.openxmlformats.org/officeDocument/2006/relationships/slide" Target="slides/slide8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120" Type="http://schemas.openxmlformats.org/officeDocument/2006/relationships/slide" Target="slides/slide87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110" Type="http://schemas.openxmlformats.org/officeDocument/2006/relationships/slide" Target="slides/slide77.xml"/><Relationship Id="rId115" Type="http://schemas.openxmlformats.org/officeDocument/2006/relationships/slide" Target="slides/slide8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A236-85F7-45C4-B546-C481D6F431C0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A91A7-975B-4516-8AF7-3C11A8EB8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C661-AFA7-4CAD-85CC-842912FFF04D}" type="slidenum">
              <a:rPr lang="pl-PL" smtClean="0">
                <a:solidFill>
                  <a:prstClr val="black"/>
                </a:solidFill>
              </a:rPr>
              <a:pPr/>
              <a:t>55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6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3003-3A96-4617-A4CB-96860772CDAD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3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467E-06F1-4C02-8AA2-6ED692103931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124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205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363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34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85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61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31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63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94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41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B9FE-6DCD-4719-8704-DFDACE0EF779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844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895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53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04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5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746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7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7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80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07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93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30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053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7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13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472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65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364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525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2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86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53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965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11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083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364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7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7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28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271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2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50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86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79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4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29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78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549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194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24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712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10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505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220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152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62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307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458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20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91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413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64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409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17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2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349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379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941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28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38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666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7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174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010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623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35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920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286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49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872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318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568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24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09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78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31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70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60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3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086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60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09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79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94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09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911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96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89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30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862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7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254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7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5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3C6-83ED-4418-81C4-D9DA00B2D374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3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538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209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617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17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330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926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12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402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933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11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6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0818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374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782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16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981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41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03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73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95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067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5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078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237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6393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81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74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15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50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86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365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329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6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879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55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397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552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385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647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50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075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950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85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747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606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058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566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36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2856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23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401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269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84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8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790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752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967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592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954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625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1649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92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477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6513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18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007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887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665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38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165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181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75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367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49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2027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6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768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5333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8446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033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98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46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9086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570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59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4155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61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2847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3072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395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781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4038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5285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931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120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656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7748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8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813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15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705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362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7538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3185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7495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32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7189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5656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4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1FDF-6AB9-4BF7-9269-3EB907650545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037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621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615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7321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964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754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398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0515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4322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3370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98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905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884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8114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050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96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5538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3962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6279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5007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9700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59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595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26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389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1563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6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666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519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4306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250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878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1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825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609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9536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6219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262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675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680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7582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923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6836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114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08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7650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8004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786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548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8266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3092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217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860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31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7433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9208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1041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3199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68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56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0466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9753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961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02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8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8228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0859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890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48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001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944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951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1122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750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32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3544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922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4452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226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2076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2062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277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8049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867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518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55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2955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2922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1119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247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6563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5352-2205-40D4-A4CE-71AE5646F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41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7E14-F1A5-41E5-B1D8-586D8E3C8E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572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2C50D-3C4A-4E90-864C-14A74BB35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425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3921-A1F1-4301-84E2-B13D9955F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2332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D10D-B478-4453-A205-C0BDEF60F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0660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6DD7-4CAE-4943-A034-411D4DF0D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4073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167A-5692-428F-8109-20B2F42C8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488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41C3-E231-433C-BD7F-F88500C98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423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374A-E02F-49FB-B8C9-0313E994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9260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FD75-CF60-44C8-9550-8E5C2CC9B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680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BEA-9E65-49D9-92E1-BD7016919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640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F8BD-D9B7-4F43-87A9-DA3DBE2D4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6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D73E-0633-4562-8310-15BC797448D4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409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33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72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41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9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7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4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65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1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6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20BC-384F-493D-9032-AA551EA72A6D}" type="datetime1">
              <a:rPr lang="pl-PL" smtClean="0"/>
              <a:t>21.02.2023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56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88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95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67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3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09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62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30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2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29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76C9-F8DF-455E-BEA5-2B640CA5D8E4}" type="datetime1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312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5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6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94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7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15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3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26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09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9FAE-30ED-43C1-93B9-2552C11E4825}" type="datetime1">
              <a:rPr lang="pl-PL" smtClean="0"/>
              <a:t>21.02.2023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320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19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6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38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99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34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7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47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7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79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5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81F-C20F-406F-BA72-E164E22A6D74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4520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0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4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62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07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56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53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47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14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3A3-D2A2-4051-8A5B-55D6C299981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0432-BBC1-4AB5-8303-6A97BEF05E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C249-F69A-45B5-A14E-2C197D5382A0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5792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9FB0-6670-4B8E-9C1C-8A909F1CA7E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60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C4F6-F88F-4B69-A67F-2D315EFC283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3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DC2B-FFDD-4EB0-862B-B6464EB2E7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8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6C37-3644-4B3C-84D9-1FB85049F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592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CD-A876-4F80-92B0-8435AA5BEBA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25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742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496F-8E0C-4C50-BCC8-C40C1A3FE18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85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A24-9067-4B02-9868-7FF73CC0B0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39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B8E2-B210-4D19-AECE-7AF120B536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15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F27-CFE3-405F-A039-279BD2AAF93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E729-5C7C-49B4-842A-C996688AF966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AFEE-6F9B-473D-AF08-227F777A8A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6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0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4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8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3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8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49548-751F-4538-8A56-D5976A5754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199-5758-4C4B-9D96-FF994E4A38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znes.interia.pl/news/78-firma-na-newconnect,1218235" TargetMode="External"/><Relationship Id="rId1" Type="http://schemas.openxmlformats.org/officeDocument/2006/relationships/slideLayout" Target="../slideLayouts/slideLayout3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ecipetips.com/kitchen-tips/t--1116/mixing-ingredients-manual-methods.asp" TargetMode="External"/><Relationship Id="rId1" Type="http://schemas.openxmlformats.org/officeDocument/2006/relationships/slideLayout" Target="../slideLayouts/slideLayout3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late.com/id/3052/" TargetMode="External"/><Relationship Id="rId1" Type="http://schemas.openxmlformats.org/officeDocument/2006/relationships/slideLayout" Target="../slideLayouts/slideLayout3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7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7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pl-PL" dirty="0" smtClean="0"/>
              <a:t>Giełda i jej otoczenie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57463"/>
            <a:ext cx="4536503" cy="28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8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Globalizacja rynków finansowych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26402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Technika pozwala  natychmiastowe transakcje z dowolnym partnerem z każdego miejsca na świecie</a:t>
            </a:r>
          </a:p>
          <a:p>
            <a:r>
              <a:rPr lang="pl-PL" dirty="0" smtClean="0"/>
              <a:t>Najszybsze transakcje dokonywane są instrumentami zarejestrowanymi jednym depozycie</a:t>
            </a:r>
          </a:p>
          <a:p>
            <a:r>
              <a:rPr lang="pl-PL" dirty="0" smtClean="0"/>
              <a:t>Globalni gracze </a:t>
            </a:r>
            <a:r>
              <a:rPr lang="pl-PL" dirty="0"/>
              <a:t>są </a:t>
            </a:r>
            <a:r>
              <a:rPr lang="pl-PL" dirty="0" err="1" smtClean="0"/>
              <a:t>wszedzie</a:t>
            </a:r>
            <a:r>
              <a:rPr lang="pl-PL" dirty="0" smtClean="0"/>
              <a:t>. Udział </a:t>
            </a:r>
            <a:r>
              <a:rPr lang="pl-PL" dirty="0"/>
              <a:t>globalnych banków inwestycyjnych w obrotach akcjami na GPW przekroczył 41 proc</a:t>
            </a:r>
            <a:r>
              <a:rPr lang="pl-PL" dirty="0" smtClean="0"/>
              <a:t>.(2022)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10</a:t>
            </a:fld>
            <a:endParaRPr lang="pl-PL"/>
          </a:p>
        </p:txBody>
      </p:sp>
      <p:pic>
        <p:nvPicPr>
          <p:cNvPr id="2050" name="Picture 2" descr="https://www.bis.org/publ/qtrpdf/r_qt2003/images/graph6-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66439"/>
          <a:stretch/>
        </p:blipFill>
        <p:spPr bwMode="auto">
          <a:xfrm>
            <a:off x="155575" y="1700808"/>
            <a:ext cx="3087957" cy="41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Wiodące rynki finansowe</a:t>
            </a:r>
            <a:br>
              <a:rPr lang="pl-PL" dirty="0" smtClean="0"/>
            </a:br>
            <a:r>
              <a:rPr lang="pl-PL" dirty="0" smtClean="0"/>
              <a:t>(kapitalizacja bln USD)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11</a:t>
            </a:fld>
            <a:endParaRPr lang="pl-PL"/>
          </a:p>
        </p:txBody>
      </p:sp>
      <p:pic>
        <p:nvPicPr>
          <p:cNvPr id="1026" name="Picture 2" descr="Perimeter Security Market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4982"/>
            <a:ext cx="84201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5976" y="2420888"/>
            <a:ext cx="936104" cy="3783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19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Wiodące giełdy, kapitalizacja  2021, bln $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2021 NYSE </a:t>
            </a:r>
            <a:r>
              <a:rPr lang="pl-PL" b="1" dirty="0" smtClean="0">
                <a:ea typeface="Calibri"/>
                <a:cs typeface="Times New Roman"/>
              </a:rPr>
              <a:t>			</a:t>
            </a:r>
            <a:r>
              <a:rPr lang="en-US" b="1" dirty="0" smtClean="0">
                <a:ea typeface="Calibri"/>
                <a:cs typeface="Times New Roman"/>
              </a:rPr>
              <a:t>24,5 </a:t>
            </a:r>
            <a:endParaRPr lang="pl-PL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NASDAQ  </a:t>
            </a:r>
            <a:r>
              <a:rPr lang="en-US" b="1" dirty="0">
                <a:ea typeface="Calibri"/>
                <a:cs typeface="Times New Roman"/>
              </a:rPr>
              <a:t>			</a:t>
            </a:r>
            <a:r>
              <a:rPr lang="en-US" b="1" dirty="0" smtClean="0">
                <a:ea typeface="Calibri"/>
                <a:cs typeface="Times New Roman"/>
              </a:rPr>
              <a:t>19,3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Shanghai SE			6,5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Hog Kong			6,5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Japan Exchange Group 		</a:t>
            </a:r>
            <a:r>
              <a:rPr lang="en-US" b="1" dirty="0" smtClean="0">
                <a:ea typeface="Calibri"/>
                <a:cs typeface="Times New Roman"/>
              </a:rPr>
              <a:t>6,</a:t>
            </a:r>
            <a:r>
              <a:rPr lang="pl-PL" b="1" dirty="0" smtClean="0">
                <a:ea typeface="Calibri"/>
                <a:cs typeface="Times New Roman"/>
              </a:rPr>
              <a:t>4</a:t>
            </a:r>
            <a:r>
              <a:rPr lang="en-US" b="1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(od </a:t>
            </a:r>
            <a:r>
              <a:rPr lang="en-US">
                <a:ea typeface="Calibri"/>
                <a:cs typeface="Times New Roman"/>
              </a:rPr>
              <a:t>2013 </a:t>
            </a:r>
            <a:r>
              <a:rPr lang="en-US" smtClean="0">
                <a:ea typeface="Calibri"/>
                <a:cs typeface="Times New Roman"/>
              </a:rPr>
              <a:t>Tokyo </a:t>
            </a:r>
            <a:r>
              <a:rPr lang="en-US" dirty="0">
                <a:ea typeface="Calibri"/>
                <a:cs typeface="Times New Roman"/>
              </a:rPr>
              <a:t>+ Osaka)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ea typeface="Calibri"/>
                <a:cs typeface="Times New Roman"/>
              </a:rPr>
              <a:t>Shenzen</a:t>
            </a:r>
            <a:r>
              <a:rPr lang="en-US" b="1" dirty="0">
                <a:ea typeface="Calibri"/>
                <a:cs typeface="Times New Roman"/>
              </a:rPr>
              <a:t> SE			4,9</a:t>
            </a:r>
            <a:endParaRPr lang="pl-PL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EURONEXT			4,8</a:t>
            </a:r>
            <a:endParaRPr lang="pl-PL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LSE				3,7</a:t>
            </a:r>
            <a:endParaRPr lang="pl-PL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Mumbai			2,6</a:t>
            </a:r>
            <a:endParaRPr lang="pl-PL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Toronto SE 			2,5</a:t>
            </a:r>
            <a:endParaRPr lang="pl-PL" b="1" dirty="0"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05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Giełdy na świecie</a:t>
            </a:r>
            <a:endParaRPr lang="pl-PL" dirty="0"/>
          </a:p>
        </p:txBody>
      </p:sp>
      <p:pic>
        <p:nvPicPr>
          <p:cNvPr id="4" name="Obraz 3" descr="cotd exch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2"/>
          <a:stretch/>
        </p:blipFill>
        <p:spPr bwMode="auto">
          <a:xfrm>
            <a:off x="1043608" y="1700808"/>
            <a:ext cx="6667500" cy="39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2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Obrót koncentruje się na największych spółkach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Przyczyny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płynność, atrakcyjna dla dużych graczy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rozpoznawalność spółek (duża ilość 	informacji</a:t>
            </a:r>
          </a:p>
          <a:p>
            <a:pPr marL="457200" lvl="1" indent="0">
              <a:buNone/>
            </a:pPr>
            <a:r>
              <a:rPr lang="pl-PL" dirty="0" smtClean="0"/>
              <a:t>	</a:t>
            </a:r>
            <a:r>
              <a:rPr lang="pl-PL" sz="3200" dirty="0" smtClean="0"/>
              <a:t>- im większa giełda, tym mniejsza 	koncentracja</a:t>
            </a:r>
            <a:endParaRPr lang="pl-PL" sz="3200" dirty="0"/>
          </a:p>
          <a:p>
            <a:r>
              <a:rPr lang="pl-PL" dirty="0" smtClean="0"/>
              <a:t>Konsekwencje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tworzenie obszarów niszowych (szansa 	dla 	drobnych graczy)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niska atrakcyjność giełdy dla małych spółek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koncentracji największych towarzyszy 	dekoncentracja </a:t>
            </a:r>
            <a:r>
              <a:rPr lang="pl-PL" dirty="0" err="1" smtClean="0"/>
              <a:t>najmnijeszych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63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Koncentracja obrotów na GPW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Obroty akcjami koncentrują się </a:t>
            </a:r>
            <a:r>
              <a:rPr lang="pl-PL" dirty="0" err="1" smtClean="0"/>
              <a:t>nadroporcjo-nalnie</a:t>
            </a:r>
            <a:r>
              <a:rPr lang="pl-PL" dirty="0" smtClean="0"/>
              <a:t> na największych spółkach. Na GPW spółki WIG 20 to ok ¾ obrotów</a:t>
            </a:r>
          </a:p>
          <a:p>
            <a:r>
              <a:rPr lang="pl-PL" dirty="0" smtClean="0"/>
              <a:t>Największe renomowane spółki noszą nazwę </a:t>
            </a:r>
            <a:r>
              <a:rPr lang="pl-PL" i="1" dirty="0" err="1" smtClean="0"/>
              <a:t>blue</a:t>
            </a:r>
            <a:r>
              <a:rPr lang="pl-PL" i="1" dirty="0" smtClean="0"/>
              <a:t> chips</a:t>
            </a:r>
          </a:p>
          <a:p>
            <a:r>
              <a:rPr lang="pl-PL" dirty="0" smtClean="0"/>
              <a:t>Na bardzo dużych giełdach  20-30 takich spółek to co najmniej 1/3 obrotu. Na małych – ponad 90%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Udział dużych rośnie, małych maleje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16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35088"/>
            <a:ext cx="57610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58772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Udział najwyższego kwintala w obrocie  w spółkach w indeksie S&amp;P i poza nim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02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Asymetryczne tendencje obrotów kapitałowych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Obrót w coraz większym stopniu skupia się na dużych spółkach</a:t>
            </a:r>
          </a:p>
          <a:p>
            <a:r>
              <a:rPr lang="pl-PL" dirty="0" smtClean="0"/>
              <a:t>Na rynku OTC coraz mniej jest dużych spółek</a:t>
            </a:r>
          </a:p>
          <a:p>
            <a:r>
              <a:rPr lang="pl-PL" dirty="0" smtClean="0"/>
              <a:t>Udział obrotów giełdowych w rynku  kapitałowym  rośnie</a:t>
            </a:r>
          </a:p>
          <a:p>
            <a:r>
              <a:rPr lang="pl-PL" dirty="0" smtClean="0"/>
              <a:t>Rośnie globalizacja rynku instrumentów finansowych i znacznie światowych centrów obrotu (Nowy Jork, Londyn, Wschodnie Chiny i Japonia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67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Automatyczne transakcje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Udział obrotów instrumentami finansowymi generowanych automatycznie sięga 80%</a:t>
            </a:r>
          </a:p>
          <a:p>
            <a:r>
              <a:rPr lang="pl-PL" dirty="0" smtClean="0"/>
              <a:t>Duża grupa transakcji (ok.1/3)dokonywana jest w tempie milionowych części sekundy (High Frequency Trade) </a:t>
            </a:r>
          </a:p>
          <a:p>
            <a:r>
              <a:rPr lang="pl-PL" dirty="0" smtClean="0"/>
              <a:t>Przy tej szybkości istotna jest odległość terminala maklerskiego od komputera giełdy</a:t>
            </a:r>
          </a:p>
          <a:p>
            <a:r>
              <a:rPr lang="pl-PL" dirty="0" smtClean="0"/>
              <a:t>Koszty infrastruktury dla HFT są duże, pokrywane są tylko przez bardzo duże obroty, co jest z kolei możliwe przy bardzo dużych spółkach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64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Zasięg HFT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praktyce HFT polega na ciągłym, tj. z bardzo wysoką częstotliwością, kwotowaniu ofert</a:t>
            </a:r>
          </a:p>
          <a:p>
            <a:r>
              <a:rPr lang="pl-PL" dirty="0" smtClean="0"/>
              <a:t>Małe i średnie giełdy mają zbyt mała płynność, by instalowanie komputerów do HFT było opłacalne</a:t>
            </a:r>
          </a:p>
          <a:p>
            <a:r>
              <a:rPr lang="pl-PL" dirty="0" smtClean="0"/>
              <a:t>System HFT koncentruje się na bardzo dużych spółkach, bo tam można obracać bardzo dużymi pakietami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97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Czym się handluje na giełdach papierów wartościowych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Akcje</a:t>
            </a:r>
          </a:p>
          <a:p>
            <a:r>
              <a:rPr lang="pl-PL" dirty="0" smtClean="0"/>
              <a:t>Certyfikaty inwestycyjne</a:t>
            </a:r>
          </a:p>
          <a:p>
            <a:r>
              <a:rPr lang="pl-PL" dirty="0" smtClean="0"/>
              <a:t>Płynne, wystandaryzowane pochodne</a:t>
            </a:r>
          </a:p>
          <a:p>
            <a:r>
              <a:rPr lang="pl-PL" dirty="0" smtClean="0"/>
              <a:t>Małe pakiety akcji</a:t>
            </a:r>
          </a:p>
          <a:p>
            <a:r>
              <a:rPr lang="pl-PL" dirty="0" smtClean="0"/>
              <a:t>Jednostki indeksowe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Obligacje (w małym zakresie)</a:t>
            </a: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Pochodne na wystandaryzowane </a:t>
            </a:r>
            <a:r>
              <a:rPr lang="pl-PL" dirty="0">
                <a:solidFill>
                  <a:prstClr val="black"/>
                </a:solidFill>
              </a:rPr>
              <a:t>towary i </a:t>
            </a:r>
            <a:r>
              <a:rPr lang="pl-PL" dirty="0" smtClean="0">
                <a:solidFill>
                  <a:prstClr val="black"/>
                </a:solidFill>
              </a:rPr>
              <a:t>surowce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srgbClr val="FF0000"/>
                </a:solidFill>
              </a:rPr>
              <a:t>Nie występują</a:t>
            </a:r>
            <a:r>
              <a:rPr lang="pl-PL" dirty="0">
                <a:solidFill>
                  <a:prstClr val="black"/>
                </a:solidFill>
              </a:rPr>
              <a:t>: waluty, bony skarbowe, pieniężne i komercyjne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9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Rozliczenia na giełdzie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Giełda </a:t>
            </a:r>
            <a:r>
              <a:rPr lang="pl-PL" dirty="0" err="1" smtClean="0"/>
              <a:t>bieże</a:t>
            </a:r>
            <a:r>
              <a:rPr lang="pl-PL" dirty="0" smtClean="0"/>
              <a:t> </a:t>
            </a:r>
            <a:r>
              <a:rPr lang="pl-PL" dirty="0" smtClean="0"/>
              <a:t>odpowiedzialność za prawidłowość rozliczeń, w tym także za funkcjonowanie depozytu </a:t>
            </a:r>
          </a:p>
          <a:p>
            <a:r>
              <a:rPr lang="pl-PL" dirty="0" smtClean="0"/>
              <a:t>Rozliczenie musi być dokonane najpóźniej na trzeci dzień od dokonania transakcji</a:t>
            </a:r>
          </a:p>
          <a:p>
            <a:r>
              <a:rPr lang="pl-PL" dirty="0" smtClean="0"/>
              <a:t>W sprawach spornych pierwszą instancja jest Sąd giełdowy</a:t>
            </a:r>
          </a:p>
          <a:p>
            <a:pPr lvl="0"/>
            <a:r>
              <a:rPr lang="pl-PL" sz="3000" dirty="0" smtClean="0">
                <a:solidFill>
                  <a:prstClr val="black"/>
                </a:solidFill>
              </a:rPr>
              <a:t>Na rynku giełdowym funkcjonuje system </a:t>
            </a:r>
            <a:r>
              <a:rPr lang="pl-PL" sz="3000" dirty="0">
                <a:solidFill>
                  <a:prstClr val="black"/>
                </a:solidFill>
              </a:rPr>
              <a:t>CCP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08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CCP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Prowadzony jest przez  Centralny Depozyt PW</a:t>
            </a:r>
          </a:p>
          <a:p>
            <a:r>
              <a:rPr lang="pl-PL" dirty="0" smtClean="0"/>
              <a:t>Jest partnerem każdej ze stron transakcji (tj. tak sprzedającego jak i kupującego)</a:t>
            </a:r>
          </a:p>
          <a:p>
            <a:r>
              <a:rPr lang="pl-PL" dirty="0" smtClean="0"/>
              <a:t>Inwestorzy dokonujący transakcji nie są sobie znani</a:t>
            </a:r>
          </a:p>
          <a:p>
            <a:r>
              <a:rPr lang="pl-PL" dirty="0" smtClean="0"/>
              <a:t>Odpowiedzialność za transakcje ponosi giełda</a:t>
            </a:r>
          </a:p>
          <a:p>
            <a:r>
              <a:rPr lang="pl-PL" dirty="0" smtClean="0"/>
              <a:t>System CCP poza giełdą jest też sosowany na niektórych platformach zorganizowanego OTC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akty prawne regulujące obrót giełdowy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prstClr val="black"/>
                </a:solidFill>
              </a:rPr>
              <a:t>Ustawa ofercie publicznej i warunkach wprowadzania instrumentów finansowych do zorganizowanego obrotu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Ustawa obrocie instrumentami </a:t>
            </a:r>
            <a:r>
              <a:rPr lang="pl-PL" dirty="0" smtClean="0">
                <a:solidFill>
                  <a:prstClr val="black"/>
                </a:solidFill>
              </a:rPr>
              <a:t>finansowymi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Ustawa o nadzorcze nad rynkiem </a:t>
            </a:r>
            <a:r>
              <a:rPr lang="pl-PL" dirty="0" smtClean="0">
                <a:solidFill>
                  <a:prstClr val="black"/>
                </a:solidFill>
              </a:rPr>
              <a:t>kapitałowym</a:t>
            </a: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Rozporządzenie Parlamentu Europejskiego I Rady (UE) 2017/1129</a:t>
            </a:r>
          </a:p>
          <a:p>
            <a:pPr marL="0" lvl="0" indent="0">
              <a:buNone/>
            </a:pPr>
            <a:endParaRPr lang="pl-PL" dirty="0" smtClean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publiczny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Oferta publiczna – gdy skierowana jest do co najmniej 150 osób lub nieoznaczonego adresata. </a:t>
            </a:r>
          </a:p>
          <a:p>
            <a:r>
              <a:rPr lang="pl-PL" dirty="0" smtClean="0"/>
              <a:t>Rynek publiczny – (kategoria nieformalna) gdzie papiery weszły drogą publicznej oferty. Pozostały – rynek prywatny (nazwa nieformalna)</a:t>
            </a:r>
          </a:p>
          <a:p>
            <a:r>
              <a:rPr lang="pl-PL" dirty="0" smtClean="0"/>
              <a:t>Do oferty publicznej standardowo niezbędny jest prospekt emisyjny, z wyjątkami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0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Oferta publiczna bez prospektu emisyjnego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88" y="1528193"/>
            <a:ext cx="8229600" cy="4277071"/>
          </a:xfrm>
        </p:spPr>
        <p:txBody>
          <a:bodyPr>
            <a:noAutofit/>
          </a:bodyPr>
          <a:lstStyle/>
          <a:p>
            <a:r>
              <a:rPr lang="pl-PL" sz="2800" dirty="0" smtClean="0"/>
              <a:t>Jeśli wpływy z emisji mniejsze niż 1 000 000 €</a:t>
            </a:r>
          </a:p>
          <a:p>
            <a:r>
              <a:rPr lang="pl-PL" sz="2800" dirty="0" smtClean="0"/>
              <a:t>Jest to kolejna emisja (do 20% kapitału akcyjnego)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pl-PL" sz="2800" dirty="0">
                <a:solidFill>
                  <a:prstClr val="black"/>
                </a:solidFill>
              </a:rPr>
              <a:t>oferty skierowanej wyłącznie do inwestorów </a:t>
            </a:r>
            <a:r>
              <a:rPr lang="pl-PL" sz="2800" dirty="0" smtClean="0">
                <a:solidFill>
                  <a:prstClr val="black"/>
                </a:solidFill>
              </a:rPr>
              <a:t>kwalifikowanych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pl-PL" sz="2800" dirty="0" smtClean="0">
                <a:solidFill>
                  <a:prstClr val="black"/>
                </a:solidFill>
              </a:rPr>
              <a:t>Jeśli nabywcami są tylko duże przedsiębiorstwa (co najmniej 250 </a:t>
            </a:r>
            <a:r>
              <a:rPr lang="pl-PL" sz="2800" dirty="0" err="1" smtClean="0">
                <a:solidFill>
                  <a:prstClr val="black"/>
                </a:solidFill>
              </a:rPr>
              <a:t>zatr</a:t>
            </a:r>
            <a:r>
              <a:rPr lang="pl-PL" sz="2800" dirty="0" smtClean="0">
                <a:solidFill>
                  <a:prstClr val="black"/>
                </a:solidFill>
              </a:rPr>
              <a:t>.)</a:t>
            </a:r>
            <a:endParaRPr lang="pl-PL" sz="2800" dirty="0">
              <a:solidFill>
                <a:prstClr val="black"/>
              </a:solidFill>
            </a:endParaRP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których jednostkowy nominał wynosi co najmniej 100 000 € lub przypada co najmniej tyle na jednego inwestora </a:t>
            </a:r>
            <a:endParaRPr lang="pl-PL" sz="28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5805264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prstClr val="black"/>
                </a:solidFill>
                <a:latin typeface="Arial"/>
              </a:rPr>
              <a:t>ROZPORZĄDZENIE PARLAMENTU EUROPEJSKIEGO I RADY (UE) 2017/1129</a:t>
            </a:r>
            <a:endParaRPr lang="pl-PL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Dokumenty informacyjne przy małych emisjach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>
                <a:solidFill>
                  <a:prstClr val="black"/>
                </a:solidFill>
              </a:rPr>
              <a:t>Jeśli wpływy &gt;1 mln &lt;2,5 mln € sporządzenie memorandum informacyjnego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solidFill>
                  <a:prstClr val="black"/>
                </a:solidFill>
              </a:rPr>
              <a:t>Dla ofert &gt; 0,1 mln &lt; 1 mln konieczny jest tylko dokument informacyjny (</a:t>
            </a:r>
            <a:r>
              <a:rPr lang="pl-PL" sz="2400" dirty="0">
                <a:solidFill>
                  <a:prstClr val="black"/>
                </a:solidFill>
                <a:ea typeface="Calibri"/>
                <a:cs typeface="Times New Roman"/>
              </a:rPr>
              <a:t>informacje o emitencie papierów wartościowych,  oferowanych papierach,  sposobie wykorzystania środków, istotnych czynnikach ryzyka oraz oświadczenie o odpowiedzialności emitenta za </a:t>
            </a:r>
            <a:r>
              <a:rPr lang="pl-PL" sz="2400" dirty="0" smtClean="0">
                <a:solidFill>
                  <a:prstClr val="black"/>
                </a:solidFill>
                <a:ea typeface="Calibri"/>
                <a:cs typeface="Times New Roman"/>
              </a:rPr>
              <a:t>informacje</a:t>
            </a:r>
          </a:p>
          <a:p>
            <a:pPr lvl="0">
              <a:lnSpc>
                <a:spcPct val="115000"/>
              </a:lnSpc>
            </a:pPr>
            <a:r>
              <a:rPr lang="pl-PL" sz="2400" dirty="0" smtClean="0">
                <a:solidFill>
                  <a:prstClr val="black"/>
                </a:solidFill>
                <a:cs typeface="Times New Roman"/>
              </a:rPr>
              <a:t>W tych sytuacjach nie jest potrzebna zgoda KNF, ale musi być poinformowana </a:t>
            </a:r>
            <a:r>
              <a:rPr lang="pl-PL" sz="24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pl-PL" sz="2400" dirty="0" smtClean="0">
                <a:solidFill>
                  <a:prstClr val="black"/>
                </a:solidFill>
                <a:cs typeface="Times New Roman"/>
              </a:rPr>
              <a:t>i może wyrazić sprzeciw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9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zajmujące się obrotem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Inwestor - osoba kupująca/sprzedająca na własny rachunek</a:t>
            </a:r>
          </a:p>
          <a:p>
            <a:r>
              <a:rPr lang="pl-PL" dirty="0" smtClean="0"/>
              <a:t>Dealer osoba dokonująca transakcji na rynku kapitałowym, przynajmniej częściowo w roli pośrednika</a:t>
            </a:r>
          </a:p>
          <a:p>
            <a:r>
              <a:rPr lang="pl-PL" dirty="0" smtClean="0"/>
              <a:t>Broker – pośrednik w inwestycjach na rynku kapitałowym</a:t>
            </a:r>
          </a:p>
          <a:p>
            <a:r>
              <a:rPr lang="pl-PL" dirty="0" smtClean="0"/>
              <a:t>Makler – pośrednik a zarazem tez inwestor, mający bezpośredni dostęp do rynku giełdowego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Giełdy open </a:t>
            </a:r>
            <a:r>
              <a:rPr lang="pl-PL" dirty="0" err="1" smtClean="0"/>
              <a:t>outcry</a:t>
            </a:r>
            <a:r>
              <a:rPr lang="pl-PL" dirty="0" smtClean="0"/>
              <a:t> i elektroniczne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Open </a:t>
            </a:r>
            <a:r>
              <a:rPr lang="pl-PL" i="1" dirty="0" err="1" smtClean="0"/>
              <a:t>outcry</a:t>
            </a:r>
            <a:r>
              <a:rPr lang="pl-PL" dirty="0" smtClean="0"/>
              <a:t>  działa na rzeczywistym pakiecie, maklerzy porozumiewają się głosem i gestami</a:t>
            </a:r>
          </a:p>
          <a:p>
            <a:r>
              <a:rPr lang="pl-PL" dirty="0" smtClean="0"/>
              <a:t>Obecnie ten system występuje praktycznie tylko w USA (CBOT, NYSE, NYMEX)</a:t>
            </a:r>
          </a:p>
          <a:p>
            <a:r>
              <a:rPr lang="pl-PL" dirty="0" smtClean="0"/>
              <a:t>W Europie w tym systemie działa tylko London Metal Exchange</a:t>
            </a:r>
          </a:p>
          <a:p>
            <a:r>
              <a:rPr lang="pl-PL" dirty="0" smtClean="0"/>
              <a:t>Na giełdach elektronicznych zlecenia łączone (</a:t>
            </a:r>
            <a:r>
              <a:rPr lang="pl-PL" dirty="0" err="1" smtClean="0"/>
              <a:t>matcho’owane</a:t>
            </a:r>
            <a:r>
              <a:rPr lang="pl-PL" dirty="0" smtClean="0"/>
              <a:t>) są przez komputery giełdy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Izba rozliczeniowa - depozyt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l-PL" dirty="0" smtClean="0"/>
              <a:t>Obecnie akcje maja postać zdematerializowaną. Istnieją na kontach domów maklerskich w KDPW, a domy maklerskie prowadzą konta klientów</a:t>
            </a:r>
          </a:p>
          <a:p>
            <a:r>
              <a:rPr lang="pl-PL" dirty="0" smtClean="0"/>
              <a:t>Rachunki pieniężne prowadzone </a:t>
            </a:r>
            <a:r>
              <a:rPr lang="pl-PL" dirty="0" err="1" smtClean="0"/>
              <a:t>sa</a:t>
            </a:r>
            <a:r>
              <a:rPr lang="pl-PL" dirty="0" smtClean="0"/>
              <a:t> wyznaczonych bankach</a:t>
            </a:r>
          </a:p>
          <a:p>
            <a:r>
              <a:rPr lang="pl-PL" dirty="0" smtClean="0"/>
              <a:t>Giełda rejestruje transakcje i na koniec sesji przesyła raport do KDPW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71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Rynek Giełdowy. Warunki dopuszczenia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Istnieją dwa rynki: główny (duży) i równoległy (bardzo mały)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Warunki dla rynku równoległego – kapitalizacja 15 mln €, rozproszenie – co najmniej 15% w rękach małych akcjonariuszy (5%)</a:t>
            </a:r>
          </a:p>
          <a:p>
            <a:pPr lvl="0" eaLnBrk="0" fontAlgn="base" hangingPunct="0"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§"/>
            </a:pPr>
            <a:r>
              <a:rPr lang="pl-PL" dirty="0"/>
              <a:t>Warunki dla </a:t>
            </a:r>
            <a:r>
              <a:rPr lang="pl-PL" dirty="0" smtClean="0"/>
              <a:t>rynku podstawowego – odpowiednio: 17 </a:t>
            </a:r>
            <a:r>
              <a:rPr lang="pl-PL" dirty="0"/>
              <a:t>mln </a:t>
            </a:r>
            <a:r>
              <a:rPr lang="pl-PL" dirty="0" smtClean="0"/>
              <a:t>€, 25%. Ponadto   </a:t>
            </a:r>
            <a:r>
              <a:rPr lang="pl-PL" altLang="pl-PL" kern="0" dirty="0">
                <a:solidFill>
                  <a:srgbClr val="000000"/>
                </a:solidFill>
              </a:rPr>
              <a:t>wymóg publikowania     sprawozdań finansowych z trzech poprzednich lat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giełda?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Płynność i koncentracja obrotu</a:t>
            </a:r>
          </a:p>
          <a:p>
            <a:r>
              <a:rPr lang="pl-PL" dirty="0" smtClean="0"/>
              <a:t>Brak ryzyka kredytowego</a:t>
            </a:r>
          </a:p>
          <a:p>
            <a:r>
              <a:rPr lang="pl-PL" dirty="0" smtClean="0"/>
              <a:t>Szybkość rozliczenia</a:t>
            </a:r>
          </a:p>
          <a:p>
            <a:r>
              <a:rPr lang="pl-PL" dirty="0" smtClean="0"/>
              <a:t>Stałe, przejrzyste procedury</a:t>
            </a:r>
          </a:p>
          <a:p>
            <a:r>
              <a:rPr lang="pl-PL" dirty="0" smtClean="0"/>
              <a:t>Wysokie standardy działania</a:t>
            </a:r>
          </a:p>
          <a:p>
            <a:r>
              <a:rPr lang="pl-PL" dirty="0" smtClean="0"/>
              <a:t>Możliwość „</a:t>
            </a:r>
            <a:r>
              <a:rPr lang="pl-PL" dirty="0" err="1" smtClean="0"/>
              <a:t>bezkosztowego</a:t>
            </a:r>
            <a:r>
              <a:rPr lang="pl-PL" dirty="0" smtClean="0"/>
              <a:t>” powiększenia kapitału</a:t>
            </a:r>
          </a:p>
          <a:p>
            <a:r>
              <a:rPr lang="pl-PL" dirty="0" smtClean="0"/>
              <a:t>Aktualizowana informacja o emitencie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14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Członkowie Giełdy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Członkiem giełdy jest dom maklerski lub bank. Są oni zarazem członkiem depozytu papierów wartościowych</a:t>
            </a:r>
          </a:p>
          <a:p>
            <a:r>
              <a:rPr lang="pl-PL" dirty="0" smtClean="0"/>
              <a:t>Członek giełdy nie musi mieć siedziby ani przedstawicielstwa w Polsce. Takich określa się jako członkowie zdalni</a:t>
            </a:r>
          </a:p>
          <a:p>
            <a:r>
              <a:rPr lang="pl-PL" dirty="0" smtClean="0"/>
              <a:t>W 2020 członków zdalnych było 29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21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Systemy obrotu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l-PL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Obrót kierowany zleceniami </a:t>
            </a:r>
            <a:r>
              <a:rPr lang="en-AU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zlecenia mogą być przesyłane po różnych cenach</a:t>
            </a:r>
            <a:endParaRPr lang="en-AU" altLang="pl-PL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pl-PL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Obrót kierowany cenami</a:t>
            </a:r>
            <a:r>
              <a:rPr lang="en-AU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„obrót kantorowy” z udziałem market </a:t>
            </a:r>
            <a:r>
              <a:rPr lang="pl-PL" altLang="pl-PL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makera</a:t>
            </a:r>
            <a:endParaRPr lang="en-AU" altLang="pl-PL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en-AU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Fixing – </a:t>
            </a:r>
            <a:r>
              <a:rPr lang="pl-PL" altLang="pl-P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cena ustalana przez specjalistę w celu maksymalizacji obrotu</a:t>
            </a:r>
            <a:endParaRPr lang="en-AU" altLang="pl-PL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/>
              <a:t>Inne, np. tzw. system </a:t>
            </a:r>
            <a:r>
              <a:rPr lang="pl-PL" dirty="0"/>
              <a:t>z</a:t>
            </a:r>
            <a:r>
              <a:rPr lang="pl-PL" dirty="0" smtClean="0"/>
              <a:t>egarowy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57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Obrót kierowany zleceniami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Makler ma obowiązek wykorzystania najlepszej oferty</a:t>
            </a:r>
          </a:p>
          <a:p>
            <a:r>
              <a:rPr lang="pl-PL" dirty="0" smtClean="0"/>
              <a:t>Klient poprze maklera przesyła zlecenie w trakcie trwania sesji</a:t>
            </a:r>
          </a:p>
          <a:p>
            <a:r>
              <a:rPr lang="pl-PL" dirty="0" smtClean="0"/>
              <a:t>Zlecenie jest wykonywane w całości lub części</a:t>
            </a:r>
          </a:p>
          <a:p>
            <a:r>
              <a:rPr lang="pl-PL" dirty="0" smtClean="0"/>
              <a:t>Zlecenia niezrealizowane lub zrealizowane częściowo przechodzą do arkusza zleceń </a:t>
            </a:r>
          </a:p>
          <a:p>
            <a:r>
              <a:rPr lang="pl-PL" dirty="0" smtClean="0"/>
              <a:t>Może występować animator rynku, który kwotuje swoje oferty kupna i sprzedaży</a:t>
            </a:r>
          </a:p>
          <a:p>
            <a:r>
              <a:rPr lang="pl-PL" dirty="0" smtClean="0"/>
              <a:t>W arkuszu zleceń zlecenia ustawiane są w kolejności określonej dwoma kryteriami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ceny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czasu zgłoszenia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12155"/>
          </a:xfrm>
        </p:spPr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9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Zlecenia giełdowe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Zlecenia przyjmowane przez giełdę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po najlepszej cenie (PNC)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 limitem</a:t>
            </a:r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szystko albo nic (WLA)</a:t>
            </a:r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ielkość ujawniona (jaka cześć zlecenia z arkusza zleceń może być ujawniona)</a:t>
            </a:r>
          </a:p>
          <a:p>
            <a:r>
              <a:rPr lang="pl-PL" dirty="0" smtClean="0"/>
              <a:t>Zlecenia przyjmowane przez dom maklerski-</a:t>
            </a:r>
          </a:p>
          <a:p>
            <a:pPr marL="0" indent="0">
              <a:buNone/>
            </a:pPr>
            <a:r>
              <a:rPr lang="pl-PL" dirty="0" smtClean="0"/>
              <a:t>   - stop </a:t>
            </a:r>
            <a:r>
              <a:rPr lang="pl-PL" dirty="0" err="1" smtClean="0"/>
              <a:t>loss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- na otwarciu/zamknięciu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natychmiast lub unieważnij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inne (</a:t>
            </a:r>
            <a:r>
              <a:rPr lang="pl-PL" dirty="0" err="1" smtClean="0"/>
              <a:t>switch</a:t>
            </a:r>
            <a:r>
              <a:rPr lang="pl-PL" dirty="0" smtClean="0"/>
              <a:t>, </a:t>
            </a:r>
            <a:r>
              <a:rPr lang="pl-PL" dirty="0" err="1" smtClean="0"/>
              <a:t>alternative</a:t>
            </a:r>
            <a:r>
              <a:rPr lang="pl-PL" dirty="0" smtClean="0"/>
              <a:t>, </a:t>
            </a:r>
            <a:r>
              <a:rPr lang="pl-PL" dirty="0" err="1" smtClean="0"/>
              <a:t>scale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Minimalny ruch cenowy określa się jako </a:t>
            </a:r>
            <a:r>
              <a:rPr lang="pl-PL" dirty="0" err="1" smtClean="0"/>
              <a:t>tick</a:t>
            </a:r>
            <a:r>
              <a:rPr lang="pl-PL" dirty="0" smtClean="0"/>
              <a:t>. Na GPW jest rożny dla akcji o rożnych cenach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Obrót kierowany cenami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Niezbędna osobą jest tu market </a:t>
            </a:r>
            <a:r>
              <a:rPr lang="pl-PL" dirty="0" err="1" smtClean="0"/>
              <a:t>maker</a:t>
            </a:r>
            <a:r>
              <a:rPr lang="pl-PL" dirty="0" smtClean="0"/>
              <a:t>, który ma wyłączne prawo do kwotowania ceny</a:t>
            </a:r>
          </a:p>
          <a:p>
            <a:r>
              <a:rPr lang="pl-PL" dirty="0" smtClean="0"/>
              <a:t>Podobnie jak animator , kwotuje swoje oferty kupna lub sprzedaży</a:t>
            </a:r>
          </a:p>
          <a:p>
            <a:r>
              <a:rPr lang="pl-PL" dirty="0" smtClean="0"/>
              <a:t>O ile oferty animatora nie są obowiązujące, to w przypadku tego systemu obrotu transakcje mogą być dokonywane tylko po cenach market maklera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Fixing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Jest to jednorazowa operacja wyznaczania ceny maksymalizującej obrót danym instrumentem</a:t>
            </a:r>
          </a:p>
          <a:p>
            <a:r>
              <a:rPr lang="pl-PL" dirty="0" smtClean="0"/>
              <a:t>Cenę wyznacza się zestawiając zlecenia kupna i zlecenia sprzedaży z limitem</a:t>
            </a:r>
          </a:p>
          <a:p>
            <a:r>
              <a:rPr lang="pl-PL" dirty="0" smtClean="0"/>
              <a:t>Obecnie </a:t>
            </a:r>
            <a:r>
              <a:rPr lang="pl-PL" dirty="0" err="1" smtClean="0"/>
              <a:t>fixingu</a:t>
            </a:r>
            <a:r>
              <a:rPr lang="pl-PL" dirty="0" smtClean="0"/>
              <a:t> dokonuje się na otwarciu i zamknięciu sesji</a:t>
            </a:r>
          </a:p>
          <a:p>
            <a:r>
              <a:rPr lang="pl-PL" dirty="0" smtClean="0"/>
              <a:t>Po </a:t>
            </a:r>
            <a:r>
              <a:rPr lang="pl-PL" dirty="0" err="1" smtClean="0"/>
              <a:t>fixingu</a:t>
            </a:r>
            <a:r>
              <a:rPr lang="pl-PL" dirty="0" smtClean="0"/>
              <a:t> otwarcia zlecenia przechodzą  do obrotu ciągłego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41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Fazy sesji giełdowej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Preopening</a:t>
            </a:r>
            <a:r>
              <a:rPr lang="pl-PL" dirty="0" smtClean="0"/>
              <a:t> – pół godziny przed otwarciem giełda przyjmuje zlecenia, ale ich nie realizuje</a:t>
            </a:r>
          </a:p>
          <a:p>
            <a:r>
              <a:rPr lang="pl-PL" dirty="0" smtClean="0"/>
              <a:t>Na otwarciu -  </a:t>
            </a:r>
            <a:r>
              <a:rPr lang="pl-PL" dirty="0" err="1" smtClean="0"/>
              <a:t>fixing</a:t>
            </a:r>
            <a:r>
              <a:rPr lang="pl-PL" dirty="0" smtClean="0"/>
              <a:t> zgromadzonych zleceń</a:t>
            </a:r>
          </a:p>
          <a:p>
            <a:r>
              <a:rPr lang="pl-PL" dirty="0" smtClean="0"/>
              <a:t>Faza notowań ciągłych – przyjmowanie zleceń i ich realizacja w miarę </a:t>
            </a:r>
            <a:r>
              <a:rPr lang="pl-PL" dirty="0" err="1" smtClean="0"/>
              <a:t>mozliwości</a:t>
            </a:r>
            <a:r>
              <a:rPr lang="pl-PL" dirty="0" smtClean="0"/>
              <a:t>,  lub wprowadzenie do arkusza zleceń</a:t>
            </a:r>
          </a:p>
          <a:p>
            <a:r>
              <a:rPr lang="pl-PL" dirty="0" smtClean="0"/>
              <a:t>10 minut przed zamknięciem do końca sesji – rejestrowanie zleceń, bez ich realizacji</a:t>
            </a:r>
          </a:p>
          <a:p>
            <a:r>
              <a:rPr lang="pl-PL" dirty="0" err="1" smtClean="0"/>
              <a:t>Fixing</a:t>
            </a:r>
            <a:r>
              <a:rPr lang="pl-PL" dirty="0" smtClean="0"/>
              <a:t> zamknięcia</a:t>
            </a:r>
          </a:p>
          <a:p>
            <a:r>
              <a:rPr lang="pl-PL" dirty="0" smtClean="0"/>
              <a:t>Dogrywka (ok 5 min.)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79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Cena zamknięcia. Dogrywka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Po </a:t>
            </a:r>
            <a:r>
              <a:rPr lang="pl-PL" dirty="0" err="1" smtClean="0"/>
              <a:t>fixingu</a:t>
            </a:r>
            <a:r>
              <a:rPr lang="pl-PL" dirty="0" smtClean="0"/>
              <a:t> zamknięcia zwykle zostają papiery, które mógłby zostać sprzedane (kupione)  po cenie </a:t>
            </a:r>
            <a:r>
              <a:rPr lang="pl-PL" dirty="0" err="1" smtClean="0"/>
              <a:t>fixingu</a:t>
            </a:r>
            <a:r>
              <a:rPr lang="pl-PL" dirty="0" smtClean="0"/>
              <a:t>, ale nie ma dostatecznego popytu (nadwyżka kupna) lub podaży (nadwyżka sprzedaży)</a:t>
            </a:r>
          </a:p>
          <a:p>
            <a:r>
              <a:rPr lang="pl-PL" dirty="0" smtClean="0"/>
              <a:t>Makler zwany specjalistą w dogrywce stara się upłynnić nadwyżkę względni uzupełnić popyt przywołując ku temu maklerów, lub sam dokonując odpowiedniej transakcji</a:t>
            </a:r>
          </a:p>
          <a:p>
            <a:r>
              <a:rPr lang="pl-PL" dirty="0" smtClean="0"/>
              <a:t>Cena zamknięcia jest podstawowym parametrem danego dnia na giełdzie i podstawą rozliczeń pochodnych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A5D84D-F5FC-4F31-86C1-B72AF7023A58}" type="slidenum">
              <a:rPr lang="en-US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pl-PL" sz="1400" smtClean="0">
              <a:solidFill>
                <a:srgbClr val="000000"/>
              </a:solidFill>
            </a:endParaRPr>
          </a:p>
        </p:txBody>
      </p:sp>
      <p:pic>
        <p:nvPicPr>
          <p:cNvPr id="11267" name="Picture 4" descr="http://img.interia.pl/biznes/nimg/m/h/firma_NewConnect_29856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534400" cy="1143000"/>
          </a:xfrm>
        </p:spPr>
        <p:txBody>
          <a:bodyPr/>
          <a:lstStyle/>
          <a:p>
            <a:pPr eaLnBrk="1" hangingPunct="1"/>
            <a:r>
              <a:rPr lang="pl-PL" altLang="pl-PL" sz="4000" smtClean="0">
                <a:solidFill>
                  <a:schemeClr val="tx1"/>
                </a:solidFill>
              </a:rPr>
              <a:t>Ułatwienia dla mniejszych emitentów. Rynki alternatywne (ATS).</a:t>
            </a:r>
            <a:endParaRPr lang="en-AU" altLang="pl-PL" sz="4000" smtClean="0">
              <a:solidFill>
                <a:schemeClr val="tx1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153400" cy="4953000"/>
          </a:xfrm>
        </p:spPr>
        <p:txBody>
          <a:bodyPr/>
          <a:lstStyle/>
          <a:p>
            <a:pPr eaLnBrk="1" hangingPunct="1"/>
            <a:r>
              <a:rPr lang="pl-PL" altLang="pl-PL" sz="2400" dirty="0" smtClean="0"/>
              <a:t>Brytyjski AIM, polski </a:t>
            </a:r>
            <a:r>
              <a:rPr lang="en-AU" altLang="pl-PL" sz="2400" dirty="0" err="1" smtClean="0"/>
              <a:t>NewConect</a:t>
            </a:r>
            <a:r>
              <a:rPr lang="en-AU" altLang="pl-PL" sz="2400" dirty="0" smtClean="0"/>
              <a:t> </a:t>
            </a:r>
            <a:r>
              <a:rPr lang="pl-PL" altLang="pl-PL" sz="2400" dirty="0" smtClean="0"/>
              <a:t>nie są rynkami regulowanymi, jednakże są prowadzone przez główne giełdy.</a:t>
            </a:r>
            <a:endParaRPr lang="en-AU" altLang="pl-PL" sz="2400" dirty="0" smtClean="0"/>
          </a:p>
          <a:p>
            <a:pPr eaLnBrk="1" hangingPunct="1"/>
            <a:r>
              <a:rPr lang="pl-PL" altLang="pl-PL" sz="2400" dirty="0" smtClean="0"/>
              <a:t>Rynek tego typu zezwala na obrót publiczny akcjami objętymi w emisjach prywatnych</a:t>
            </a:r>
            <a:endParaRPr lang="en-AU" altLang="pl-PL" sz="2400" dirty="0" smtClean="0"/>
          </a:p>
          <a:p>
            <a:pPr eaLnBrk="1" hangingPunct="1"/>
            <a:r>
              <a:rPr lang="pl-PL" altLang="pl-PL" sz="2400" dirty="0" smtClean="0"/>
              <a:t>Uproszczony w stosunku do prospektu Dokument Informacyjny wystarcza do wprowadzenia akcji emisji prywatnej do publicznego obrotu</a:t>
            </a:r>
            <a:endParaRPr lang="en-AU" altLang="pl-PL" sz="2400" dirty="0" smtClean="0"/>
          </a:p>
          <a:p>
            <a:pPr eaLnBrk="1" hangingPunct="1"/>
            <a:r>
              <a:rPr lang="pl-PL" altLang="pl-PL" sz="2400" dirty="0" smtClean="0"/>
              <a:t>Wymagane jest jednak współdziałanie akredytowanych doradców przy wypełnianiu obowiązków informacyjnych przez emitenta</a:t>
            </a:r>
            <a:r>
              <a:rPr lang="en-AU" altLang="pl-PL" sz="2400" dirty="0" smtClean="0"/>
              <a:t> („nomad” </a:t>
            </a:r>
            <a:r>
              <a:rPr lang="pl-PL" altLang="pl-PL" sz="2400" dirty="0" smtClean="0"/>
              <a:t>– AIM – bezterminowo, Autoryzowany Doradca – </a:t>
            </a:r>
            <a:r>
              <a:rPr lang="pl-PL" altLang="pl-PL" sz="2400" dirty="0" err="1" smtClean="0"/>
              <a:t>NewConnect</a:t>
            </a:r>
            <a:r>
              <a:rPr lang="pl-PL" altLang="pl-PL" sz="2400" dirty="0" smtClean="0"/>
              <a:t>- przynajmniej 12 miesięcy)</a:t>
            </a:r>
            <a:endParaRPr lang="en-AU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288104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NewConnect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System obrotu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kierowany zleceniami, z udziałem 	animatorów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kierowany cenami (możliwość, 	aktualnie nie wykorzystywana)</a:t>
            </a:r>
          </a:p>
          <a:p>
            <a:r>
              <a:rPr lang="pl-PL" dirty="0" smtClean="0"/>
              <a:t>Indeks: </a:t>
            </a:r>
            <a:r>
              <a:rPr lang="pl-PL" dirty="0" err="1" smtClean="0"/>
              <a:t>NCIndeks</a:t>
            </a:r>
            <a:r>
              <a:rPr lang="pl-PL" dirty="0" smtClean="0"/>
              <a:t>, obejmuje wszystkie spółki z </a:t>
            </a:r>
            <a:r>
              <a:rPr lang="pl-PL" dirty="0" err="1" smtClean="0"/>
              <a:t>NewConnect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27E14-F1A5-41E5-B1D8-586D8E3C8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4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Platformy OTC przy GPW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Catalyst</a:t>
            </a:r>
            <a:r>
              <a:rPr lang="pl-PL" dirty="0" smtClean="0"/>
              <a:t> – platforma obrotu obligacjami korporacyjnymi, samorządowymi (komunalnymi), spółdzielczymi, listami zastawnymi, obligacjami skarbowymi</a:t>
            </a:r>
          </a:p>
          <a:p>
            <a:pPr marL="0" indent="0">
              <a:buNone/>
            </a:pPr>
            <a:r>
              <a:rPr lang="pl-PL" dirty="0" smtClean="0"/>
              <a:t>   - w ramach tej platformy działa </a:t>
            </a:r>
            <a:r>
              <a:rPr lang="pl-PL" dirty="0" err="1" smtClean="0"/>
              <a:t>BondSpot</a:t>
            </a:r>
            <a:r>
              <a:rPr lang="pl-PL" dirty="0" smtClean="0"/>
              <a:t> jako    rynek hurtowy (minimalna emisja – 5 mln zł</a:t>
            </a:r>
          </a:p>
          <a:p>
            <a:r>
              <a:rPr lang="pl-PL" dirty="0" err="1" smtClean="0"/>
              <a:t>NewConnect</a:t>
            </a:r>
            <a:r>
              <a:rPr lang="pl-PL" dirty="0" smtClean="0"/>
              <a:t> platforma obrotu małymi spółkami akcyjnymi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Działanie inwestora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Inwestor kupując papiery musi mieć zgromadzoną odpowiednią sumę pieniędzy, albo uzyskać ku temu kredyt w dom maklerskim</a:t>
            </a:r>
          </a:p>
          <a:p>
            <a:r>
              <a:rPr lang="pl-PL" dirty="0" smtClean="0"/>
              <a:t>Inwestor sprzedający musi mieć na swoim koncie w domu maklerskim odpowiednie papiery (nie dotyczy tzw. krótkiej sprzedaży)</a:t>
            </a:r>
          </a:p>
          <a:p>
            <a:r>
              <a:rPr lang="pl-PL" dirty="0" smtClean="0"/>
              <a:t>Po zrealizowaniu przez maklera i giełdę zlecenia, krajowy depozyt przekazuje pieniądze (papiery) na dom maklerski, a ten - na odpowiednie konto inwestora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42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Krótka sprzedaż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Można dokonać sprzedaży papierów nie mając ich na koncie, ale trzeba je dostarczyć do momentu rozliczenia (końca dnia). </a:t>
            </a:r>
          </a:p>
          <a:p>
            <a:r>
              <a:rPr lang="pl-PL" dirty="0" smtClean="0"/>
              <a:t>Trudności  realizacją tego zadania określa się jako </a:t>
            </a:r>
            <a:r>
              <a:rPr lang="pl-PL" dirty="0" err="1" smtClean="0"/>
              <a:t>corner</a:t>
            </a:r>
            <a:r>
              <a:rPr lang="pl-PL" dirty="0" smtClean="0"/>
              <a:t>.  W związku z tym wiele giełd wprowadza ograniczenia dla tzw. </a:t>
            </a:r>
            <a:r>
              <a:rPr lang="pl-PL" i="1" dirty="0" err="1" smtClean="0"/>
              <a:t>nacked</a:t>
            </a:r>
            <a:r>
              <a:rPr lang="pl-PL" i="1" dirty="0" smtClean="0"/>
              <a:t> </a:t>
            </a:r>
            <a:r>
              <a:rPr lang="pl-PL" i="1" dirty="0" err="1" smtClean="0"/>
              <a:t>short</a:t>
            </a:r>
            <a:r>
              <a:rPr lang="pl-PL" i="1" dirty="0" smtClean="0"/>
              <a:t> sale </a:t>
            </a:r>
            <a:r>
              <a:rPr lang="pl-PL" dirty="0" smtClean="0"/>
              <a:t>albo </a:t>
            </a:r>
            <a:r>
              <a:rPr lang="pl-PL" dirty="0" err="1" smtClean="0"/>
              <a:t>short</a:t>
            </a:r>
            <a:r>
              <a:rPr lang="pl-PL" dirty="0" smtClean="0"/>
              <a:t> sale w </a:t>
            </a:r>
            <a:r>
              <a:rPr lang="pl-PL" dirty="0" err="1" smtClean="0"/>
              <a:t>og</a:t>
            </a:r>
            <a:endParaRPr lang="pl-PL" b="1" dirty="0"/>
          </a:p>
          <a:p>
            <a:r>
              <a:rPr lang="pl-PL" dirty="0" smtClean="0"/>
              <a:t>Na GPW, by uniknąć sytuacji, gdy mimo konieczności dostarczenia, nie udało się ich zdobyć, przed każda operacja krótkiej sprzedaży należy  uzyskać zapewnienie domu maklerskiego o ich okresowej pożyczce</a:t>
            </a:r>
          </a:p>
          <a:p>
            <a:r>
              <a:rPr lang="pl-PL" dirty="0" smtClean="0"/>
              <a:t>Krótkiej sprzedaży dokonuje się w oczekiwaniu na spadek cen papierów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41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Transakcje pakietowe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Są to transakcje bilateralne</a:t>
            </a:r>
          </a:p>
          <a:p>
            <a:r>
              <a:rPr lang="pl-PL" dirty="0"/>
              <a:t>Mogą mieć miejsce jeśli ich wartość przekracza </a:t>
            </a:r>
            <a:r>
              <a:rPr lang="pl-PL" dirty="0" smtClean="0"/>
              <a:t>0,25 </a:t>
            </a:r>
            <a:r>
              <a:rPr lang="pl-PL" dirty="0"/>
              <a:t>mln (akcje WIG 20 2 mln, WIG 40 – 1 mln)</a:t>
            </a:r>
          </a:p>
          <a:p>
            <a:r>
              <a:rPr lang="pl-PL" dirty="0"/>
              <a:t>Różnica cen w stosunku do ostatniego notowania giełdowego nie może przekraczać 10% w trakcie sesji i 40% poza </a:t>
            </a:r>
            <a:r>
              <a:rPr lang="pl-PL" dirty="0" smtClean="0"/>
              <a:t>nią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0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Duże zakupy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Każdy inwestor posiadający wiecej niż 5% akcji spółki musi poinformować o tym KNF. Trzeba tego dokonywać każdorazowo po przekroczeniu 5</a:t>
            </a:r>
            <a:r>
              <a:rPr lang="pl-PL" dirty="0"/>
              <a:t>%, 10%, 15%, 20%, 25%, 33%, 33 i 1/3 %, 50%, 75% albo 90</a:t>
            </a:r>
            <a:r>
              <a:rPr lang="pl-PL" dirty="0" smtClean="0"/>
              <a:t>%</a:t>
            </a:r>
          </a:p>
          <a:p>
            <a:r>
              <a:rPr lang="pl-PL" dirty="0" smtClean="0"/>
              <a:t>Jeśli zakup ma przekroczyć ilość akcji odpowiadającej 33% głosów, można to uczynić tylko drogą wezwania do zakupu, podają cenę. Jeśli przekroczenie ma wynieść 66%, wezwanie powinno być skierowane do wszystkich akcjonariuszy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51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Indeksy giełdowe. Konstrukcja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Podstawowe indeksy giełdowe maja odzwierciedlać ruch cen (nie waży się ruchów cen obrotem). Obejmują od kilkudziesięciu do kilkuset największych </a:t>
            </a:r>
          </a:p>
          <a:p>
            <a:r>
              <a:rPr lang="pl-PL" dirty="0" smtClean="0"/>
              <a:t>W momencie ustanowienia indeksu jego wartość (co do zasady) wynosi 100 lub 1000 (WIG 20). W tej kwocie mają swoje udziały spółki, w zależności od ich kapitalizacji. Udziały te pozostają stałe, tj. zmieniane są bardzo rzadko (najwyżej raz na rok</a:t>
            </a:r>
          </a:p>
          <a:p>
            <a:r>
              <a:rPr lang="pl-PL" dirty="0" smtClean="0"/>
              <a:t>Wzrost/spadek indeksu jest sumą wzrostu cen akcji, ważoną wymienionym udziałami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3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indeksy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Warszawski indeks giełdowy</a:t>
            </a:r>
          </a:p>
          <a:p>
            <a:pPr marL="0" indent="0">
              <a:buNone/>
            </a:pPr>
            <a:r>
              <a:rPr lang="pl-PL" dirty="0" smtClean="0"/>
              <a:t>   - WIG 20, obejmuje 20 największych spółek</a:t>
            </a:r>
          </a:p>
          <a:p>
            <a:pPr marL="0" indent="0">
              <a:buNone/>
            </a:pPr>
            <a:r>
              <a:rPr lang="pl-PL" dirty="0" smtClean="0"/>
              <a:t>   - WIG, obejmuje wszystkie spółki rynku podstawowego (obecnie ok. 400)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WIG 40, WIG 80 – jak WIG 20, tylko obejmują większa ilość spółek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- poza tym warte uwagi są indeksy sektorowe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4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indeksy na świecie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Standard &amp; </a:t>
            </a:r>
            <a:r>
              <a:rPr lang="pl-PL" dirty="0" err="1" smtClean="0"/>
              <a:t>Poor</a:t>
            </a:r>
            <a:r>
              <a:rPr lang="pl-PL" dirty="0" smtClean="0"/>
              <a:t> 100</a:t>
            </a:r>
          </a:p>
          <a:p>
            <a:r>
              <a:rPr lang="pl-PL" dirty="0"/>
              <a:t>Standard &amp; </a:t>
            </a:r>
            <a:r>
              <a:rPr lang="pl-PL" dirty="0" err="1"/>
              <a:t>Poor</a:t>
            </a:r>
            <a:r>
              <a:rPr lang="pl-PL" dirty="0"/>
              <a:t> 5</a:t>
            </a:r>
            <a:r>
              <a:rPr lang="pl-PL" dirty="0" smtClean="0"/>
              <a:t>00</a:t>
            </a:r>
            <a:endParaRPr lang="pl-PL" dirty="0"/>
          </a:p>
          <a:p>
            <a:r>
              <a:rPr lang="pl-PL" dirty="0" smtClean="0"/>
              <a:t>Down Jones </a:t>
            </a:r>
            <a:r>
              <a:rPr lang="pl-PL" dirty="0" err="1" smtClean="0"/>
              <a:t>Industrial</a:t>
            </a:r>
            <a:r>
              <a:rPr lang="pl-PL" dirty="0" smtClean="0"/>
              <a:t> </a:t>
            </a:r>
            <a:r>
              <a:rPr lang="pl-PL" dirty="0" err="1" smtClean="0"/>
              <a:t>Average</a:t>
            </a:r>
            <a:r>
              <a:rPr lang="pl-PL" dirty="0" smtClean="0"/>
              <a:t> (DIJA)– indeks NYSE, obejmuje 30 spółek</a:t>
            </a:r>
          </a:p>
          <a:p>
            <a:r>
              <a:rPr lang="pl-PL" dirty="0" smtClean="0"/>
              <a:t>DAX – indeks niemiecki, 30 spółek</a:t>
            </a:r>
          </a:p>
          <a:p>
            <a:r>
              <a:rPr lang="pl-PL" dirty="0"/>
              <a:t>Euro </a:t>
            </a:r>
            <a:r>
              <a:rPr lang="pl-PL" dirty="0" err="1"/>
              <a:t>Stoxx</a:t>
            </a:r>
            <a:r>
              <a:rPr lang="pl-PL" dirty="0"/>
              <a:t> </a:t>
            </a:r>
            <a:r>
              <a:rPr lang="pl-PL" dirty="0" smtClean="0"/>
              <a:t>50 – indeks międzynarodowy, 50 największych spółek europejskich</a:t>
            </a:r>
          </a:p>
          <a:p>
            <a:r>
              <a:rPr lang="pl-PL" dirty="0"/>
              <a:t> </a:t>
            </a:r>
            <a:r>
              <a:rPr lang="pl-PL" dirty="0" smtClean="0"/>
              <a:t>CAC 40 indeks giełdy francuskiej</a:t>
            </a:r>
          </a:p>
          <a:p>
            <a:r>
              <a:rPr lang="pl-PL" dirty="0" smtClean="0"/>
              <a:t>Nikkei 225 – indeks giełdy  </a:t>
            </a:r>
            <a:r>
              <a:rPr lang="pl-PL" dirty="0" err="1" smtClean="0"/>
              <a:t>wTokio</a:t>
            </a:r>
            <a:endParaRPr lang="pl-PL" dirty="0" smtClean="0"/>
          </a:p>
          <a:p>
            <a:r>
              <a:rPr lang="pl-PL" dirty="0" smtClean="0"/>
              <a:t>Shanghai </a:t>
            </a:r>
            <a:r>
              <a:rPr lang="pl-PL" dirty="0" err="1" smtClean="0"/>
              <a:t>Composite</a:t>
            </a:r>
            <a:r>
              <a:rPr lang="pl-PL" dirty="0" smtClean="0"/>
              <a:t> Indeks</a:t>
            </a:r>
          </a:p>
          <a:p>
            <a:r>
              <a:rPr lang="pl-PL" dirty="0" smtClean="0"/>
              <a:t>Hang </a:t>
            </a:r>
            <a:r>
              <a:rPr lang="pl-PL" dirty="0" err="1" smtClean="0"/>
              <a:t>Seng</a:t>
            </a:r>
            <a:r>
              <a:rPr lang="pl-PL" dirty="0" smtClean="0"/>
              <a:t> – Hong </a:t>
            </a:r>
            <a:r>
              <a:rPr lang="pl-PL" dirty="0"/>
              <a:t>K</a:t>
            </a:r>
            <a:r>
              <a:rPr lang="pl-PL" dirty="0" smtClean="0"/>
              <a:t>ong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2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Operacje zakazane</a:t>
            </a:r>
          </a:p>
        </p:txBody>
      </p:sp>
      <p:sp>
        <p:nvSpPr>
          <p:cNvPr id="62468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0605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smtClean="0"/>
              <a:t>Nieuczciwa działalność maklera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Churning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Front running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smtClean="0"/>
              <a:t>Manipulacje cenowe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Match order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smtClean="0"/>
              <a:t>Sprzedaż wewnętrzna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Pool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Wash sale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smtClean="0"/>
              <a:t>Nieuczciwe posługiwanie się informacją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smtClean="0"/>
              <a:t>Plotka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smtClean="0"/>
              <a:t>Insider trading</a:t>
            </a:r>
          </a:p>
          <a:p>
            <a:endParaRPr lang="pl-PL" altLang="pl-PL" smtClean="0"/>
          </a:p>
        </p:txBody>
      </p:sp>
      <p:sp>
        <p:nvSpPr>
          <p:cNvPr id="6246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F4AC5F-DA05-4BEF-B2FA-70D4D8709728}" type="slidenum">
              <a:rPr lang="pl-PL" altLang="pl-PL" smtClean="0">
                <a:solidFill>
                  <a:prstClr val="black"/>
                </a:solidFill>
              </a:rPr>
              <a:pPr eaLnBrk="1" hangingPunct="1"/>
              <a:t>47</a:t>
            </a:fld>
            <a:endParaRPr lang="pl-PL" alt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50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2868B0-5A29-493A-84C8-48F130960ECE}" type="slidenum">
              <a:rPr lang="pl-PL" altLang="en-US" smtClean="0">
                <a:solidFill>
                  <a:prstClr val="black"/>
                </a:solidFill>
              </a:rPr>
              <a:pPr eaLnBrk="1" hangingPunct="1"/>
              <a:t>48</a:t>
            </a:fld>
            <a:endParaRPr lang="pl-PL" alt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Hipotezy rynku kapitałowego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62023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smtClean="0"/>
              <a:t>H. słaba – wszystkie informacje z przesz- łości są nieużyteczne, bo inni je znają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H. słabo-silna - wszystkie informacje z przeszłości i bieżące są nieużyteczne, bo inni je znają i maja dostęp do źródeł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H. silna – wszystkie informacje, łącznie z poufnymi są bezużyteczne, bo i tak już zostały wykorzystane </a:t>
            </a:r>
          </a:p>
        </p:txBody>
      </p:sp>
    </p:spTree>
    <p:extLst>
      <p:ext uri="{BB962C8B-B14F-4D97-AF65-F5344CB8AC3E}">
        <p14:creationId xmlns:p14="http://schemas.microsoft.com/office/powerpoint/2010/main" val="145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5C19F0F-342D-40A7-A25F-42BD30C6674E}" type="slidenum">
              <a:rPr lang="pl-PL" altLang="en-US" smtClean="0">
                <a:solidFill>
                  <a:prstClr val="black"/>
                </a:solidFill>
              </a:rPr>
              <a:pPr eaLnBrk="1" hangingPunct="1"/>
              <a:t>49</a:t>
            </a:fld>
            <a:endParaRPr lang="pl-PL" alt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800" smtClean="0"/>
              <a:t>Proste, nieangażujace metody inwestowania</a:t>
            </a:r>
          </a:p>
        </p:txBody>
      </p:sp>
      <p:pic>
        <p:nvPicPr>
          <p:cNvPr id="69636" name="Picture 6" descr="http://www.recipetips.com/kitchen/images/refimages/bread/prep/dough/flour_w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292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r>
              <a:rPr lang="pl-PL" altLang="pl-PL" smtClean="0"/>
              <a:t>Zasady budowania portfela</a:t>
            </a:r>
          </a:p>
          <a:p>
            <a:r>
              <a:rPr lang="pl-PL" altLang="pl-PL" smtClean="0"/>
              <a:t>Metoda stałej kwoty – wyznacz kwotę wartości portfela, sprzedaj nadwyżkę jeśli w. memoriałowa ją przekroczy, dokupuj różnicę, gdy spadnie</a:t>
            </a:r>
          </a:p>
          <a:p>
            <a:r>
              <a:rPr lang="pl-PL" altLang="pl-PL" smtClean="0"/>
              <a:t>Metoda stałej relacji – sprzedaj/kupuj, gdy relacja strony aktywnej i pasywnej porfela się zmieni</a:t>
            </a:r>
          </a:p>
        </p:txBody>
      </p:sp>
    </p:spTree>
    <p:extLst>
      <p:ext uri="{BB962C8B-B14F-4D97-AF65-F5344CB8AC3E}">
        <p14:creationId xmlns:p14="http://schemas.microsoft.com/office/powerpoint/2010/main" val="4107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Spółka akcyjna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</a:t>
            </a:r>
            <a:r>
              <a:rPr lang="pl-PL" dirty="0" smtClean="0"/>
              <a:t>apewnia anonimowość wspólników spółki akcyjnej, czyli jej akcjonariuszy</a:t>
            </a:r>
          </a:p>
          <a:p>
            <a:r>
              <a:rPr lang="pl-PL" dirty="0" smtClean="0"/>
              <a:t>Jest obowiązkowa dla niektórych działalności, w tym banków oraz firm ubezpieczeniowych.</a:t>
            </a:r>
          </a:p>
          <a:p>
            <a:r>
              <a:rPr lang="pl-PL" dirty="0" smtClean="0"/>
              <a:t>Kapitał zakładowy </a:t>
            </a:r>
            <a:r>
              <a:rPr lang="pl-PL" dirty="0" err="1" smtClean="0"/>
              <a:t>s.a.</a:t>
            </a:r>
            <a:r>
              <a:rPr lang="pl-PL" dirty="0" smtClean="0"/>
              <a:t> wynosić powinien minimum 100 000 zł, wartość akcji co najmniej 1 grosz</a:t>
            </a:r>
          </a:p>
          <a:p>
            <a:r>
              <a:rPr lang="pl-PL" dirty="0" smtClean="0"/>
              <a:t>Każda spółka akcyjna ma obowiązek prowadzenia własnej strony internetowej przeznaczonej do komunikacji z akcjonariuszami.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2986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1377C2-B1CD-4588-B315-67F8F0B076FF}" type="slidenum">
              <a:rPr lang="pl-PL" altLang="en-US" smtClean="0">
                <a:solidFill>
                  <a:prstClr val="black"/>
                </a:solidFill>
              </a:rPr>
              <a:pPr eaLnBrk="1" hangingPunct="1"/>
              <a:t>50</a:t>
            </a:fld>
            <a:endParaRPr lang="pl-PL" alt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6588"/>
          </a:xfrm>
        </p:spPr>
        <p:txBody>
          <a:bodyPr>
            <a:normAutofit fontScale="90000"/>
          </a:bodyPr>
          <a:lstStyle/>
          <a:p>
            <a:r>
              <a:rPr lang="pl-PL" altLang="pl-PL" smtClean="0"/>
              <a:t>Strategie profesjonalne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8763000" cy="239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dirty="0" smtClean="0"/>
              <a:t>Fundamentaliści – kurs akcji zależy od potencjału ekonomicznego spółki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/>
              <a:t>Stosujący metodę CAPM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/>
              <a:t>Technicy – informacje o kursach akcji zawarte są w kursach akcji  </a:t>
            </a:r>
          </a:p>
        </p:txBody>
      </p:sp>
      <p:pic>
        <p:nvPicPr>
          <p:cNvPr id="70661" name="Picture 4" descr="C:\Documents and Settings\Sopoćko\Moje dokumenty\Moje obrazy\Rola banku c\nepal_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754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9C23-A68D-4EB9-A7E0-65E25CA4FC2F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Fundamentaliści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Podstawą jest ocena potencjału rozwojowego spółki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Powodzenie spółki zależy od kondycji:</a:t>
            </a:r>
          </a:p>
          <a:p>
            <a:pPr lvl="1">
              <a:lnSpc>
                <a:spcPct val="90000"/>
              </a:lnSpc>
            </a:pPr>
            <a:r>
              <a:rPr lang="pl-PL" altLang="pl-PL" sz="2200" dirty="0"/>
              <a:t>samej spółki (finanse, poziom zarządzania, innowacyjność, jakość pracowników)</a:t>
            </a:r>
          </a:p>
          <a:p>
            <a:pPr lvl="1">
              <a:lnSpc>
                <a:spcPct val="90000"/>
              </a:lnSpc>
            </a:pPr>
            <a:r>
              <a:rPr lang="pl-PL" altLang="pl-PL" sz="2200" dirty="0"/>
              <a:t>otoczenia bliższego (dostawcy, odbiorcy, konkurenci)</a:t>
            </a:r>
          </a:p>
          <a:p>
            <a:pPr lvl="1">
              <a:lnSpc>
                <a:spcPct val="90000"/>
              </a:lnSpc>
            </a:pPr>
            <a:r>
              <a:rPr lang="pl-PL" altLang="pl-PL" sz="2200" dirty="0"/>
              <a:t>otoczenia dalszego (koniunktura gospodarcza, stabilność systemu</a:t>
            </a:r>
          </a:p>
          <a:p>
            <a:pPr lvl="1">
              <a:lnSpc>
                <a:spcPct val="90000"/>
              </a:lnSpc>
            </a:pPr>
            <a:r>
              <a:rPr lang="pl-PL" altLang="pl-PL" sz="2200" dirty="0"/>
              <a:t>dobrej identyfikacji ryzyka</a:t>
            </a:r>
          </a:p>
        </p:txBody>
      </p:sp>
      <p:pic>
        <p:nvPicPr>
          <p:cNvPr id="10247" name="Picture 7" descr="http://img.slate.com/media/38000/38571/Duffy_ptchfrk-spo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574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58B4-ECA2-4449-BB20-F17BE2DCF885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Fundamentaliści cd.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200"/>
              <a:t>Ważne jest nie tyle, co spółka osiągnęła, ale co wydaje się osiągnąć</a:t>
            </a:r>
          </a:p>
          <a:p>
            <a:pPr>
              <a:lnSpc>
                <a:spcPct val="90000"/>
              </a:lnSpc>
            </a:pPr>
            <a:r>
              <a:rPr lang="pl-PL" altLang="pl-PL" sz="2200"/>
              <a:t>Sukces firmy buduje się długookresowo, inwestycja w akcje spółki powinna być też długookresowa</a:t>
            </a:r>
          </a:p>
          <a:p>
            <a:pPr>
              <a:lnSpc>
                <a:spcPct val="90000"/>
              </a:lnSpc>
            </a:pPr>
            <a:r>
              <a:rPr lang="pl-PL" altLang="pl-PL" sz="2200"/>
              <a:t>Nie wystarczą same informacje o spółce, trzeba ja poznać bezpośrednio</a:t>
            </a:r>
          </a:p>
          <a:p>
            <a:pPr>
              <a:lnSpc>
                <a:spcPct val="90000"/>
              </a:lnSpc>
            </a:pPr>
            <a:r>
              <a:rPr lang="pl-PL" altLang="pl-PL" sz="2200"/>
              <a:t>Na równi z danymi kwantyfikowalnymi należy zbierać dane o wartościach niewymiernych</a:t>
            </a:r>
          </a:p>
        </p:txBody>
      </p:sp>
      <p:pic>
        <p:nvPicPr>
          <p:cNvPr id="11268" name="Picture 4" descr="C:\Documents and Settings\Sopoćko\Moje dokumenty\Moje obrazy\Rola banku c\wall_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F09-710C-4D24-B3C3-D4BA40548F65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pl-PL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Model jednowskaźnikowy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Oczekiwana stopa zwrotu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R= α + βI + γ		(1)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gdzie: R – stopa zwrotu na inwestycji w akcje danej spółki, I – parametr określający ogólny poziom koniunktury, 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α, β,  γ parametry funkcji regresji i jednocześnie symbolika pewnych grup kapitału</a:t>
            </a:r>
          </a:p>
        </p:txBody>
      </p:sp>
    </p:spTree>
    <p:extLst>
      <p:ext uri="{BB962C8B-B14F-4D97-AF65-F5344CB8AC3E}">
        <p14:creationId xmlns:p14="http://schemas.microsoft.com/office/powerpoint/2010/main" val="392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249F-7D25-4DD1-9173-F5388739179D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Model jednowskaźnikowy cd.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52578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dirty="0"/>
              <a:t>Rodzaje kapitału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α kapitał - spółki o </a:t>
            </a:r>
            <a:r>
              <a:rPr lang="pl-PL" altLang="pl-PL" dirty="0" err="1"/>
              <a:t>długoo</a:t>
            </a:r>
            <a:r>
              <a:rPr lang="pl-PL" altLang="pl-PL" dirty="0"/>
              <a:t>-kresowym, stabilnym wzroście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 β kapitał – spółki silnie uzależnione od koniunktury giełdowej  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γ kapitał – spółki o niezależnych i zmiennych czynnikach wzrostu (innowacje itp..)</a:t>
            </a:r>
          </a:p>
          <a:p>
            <a:pPr>
              <a:lnSpc>
                <a:spcPct val="90000"/>
              </a:lnSpc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979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Dwa parametry </a:t>
            </a:r>
            <a:r>
              <a:rPr lang="pl-PL" dirty="0" err="1" smtClean="0"/>
              <a:t>portfeala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l-PL" dirty="0" smtClean="0"/>
                  <a:t>Stopa zwrotu na portfelu</a:t>
                </a:r>
              </a:p>
              <a:p>
                <a:pPr marL="0" indent="0">
                  <a:buNone/>
                </a:pPr>
                <a:r>
                  <a:rPr lang="pl-PL" dirty="0" smtClean="0"/>
                  <a:t>	</a:t>
                </a:r>
                <a:r>
                  <a:rPr lang="pl-PL" dirty="0" err="1" smtClean="0"/>
                  <a:t>R</a:t>
                </a:r>
                <a:r>
                  <a:rPr lang="pl-PL" sz="2400" baseline="-25000" dirty="0" err="1" smtClean="0"/>
                  <a:t>portf</a:t>
                </a:r>
                <a:r>
                  <a:rPr lang="pl-PL" sz="2400" dirty="0" smtClean="0"/>
                  <a:t>=r</a:t>
                </a:r>
                <a:r>
                  <a:rPr lang="pl-PL" sz="2400" baseline="-25000" dirty="0" smtClean="0"/>
                  <a:t>1</a:t>
                </a:r>
                <a:r>
                  <a:rPr lang="pl-PL" sz="2400" dirty="0" smtClean="0"/>
                  <a:t>u</a:t>
                </a:r>
                <a:r>
                  <a:rPr lang="pl-PL" sz="2400" baseline="-25000" dirty="0" smtClean="0"/>
                  <a:t>1</a:t>
                </a:r>
                <a:r>
                  <a:rPr lang="pl-PL" sz="2400" dirty="0" smtClean="0"/>
                  <a:t> + r</a:t>
                </a:r>
                <a:r>
                  <a:rPr lang="pl-PL" sz="2400" baseline="-25000" dirty="0" smtClean="0"/>
                  <a:t>2</a:t>
                </a:r>
                <a:r>
                  <a:rPr lang="pl-PL" sz="2400" dirty="0" smtClean="0"/>
                  <a:t>u</a:t>
                </a:r>
                <a:r>
                  <a:rPr lang="pl-PL" sz="2400" baseline="-25000" dirty="0" smtClean="0"/>
                  <a:t>2</a:t>
                </a:r>
                <a:r>
                  <a:rPr lang="pl-PL" sz="2400" dirty="0" smtClean="0"/>
                  <a:t> + </a:t>
                </a:r>
                <a:r>
                  <a:rPr lang="pl-PL" sz="2400" dirty="0" smtClean="0">
                    <a:solidFill>
                      <a:prstClr val="black"/>
                    </a:solidFill>
                  </a:rPr>
                  <a:t>r</a:t>
                </a:r>
                <a:r>
                  <a:rPr lang="pl-PL" sz="24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pl-PL" sz="2400" dirty="0" smtClean="0">
                    <a:solidFill>
                      <a:prstClr val="black"/>
                    </a:solidFill>
                  </a:rPr>
                  <a:t>u</a:t>
                </a:r>
                <a:r>
                  <a:rPr lang="pl-PL" sz="24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pl-PL" sz="2400" dirty="0" smtClean="0">
                    <a:solidFill>
                      <a:prstClr val="black"/>
                    </a:solidFill>
                  </a:rPr>
                  <a:t> …</a:t>
                </a:r>
                <a:r>
                  <a:rPr lang="pl-PL" sz="2400" dirty="0" err="1" smtClean="0"/>
                  <a:t>r</a:t>
                </a:r>
                <a:r>
                  <a:rPr lang="pl-PL" sz="2400" baseline="-25000" dirty="0" err="1" smtClean="0"/>
                  <a:t>n</a:t>
                </a:r>
                <a:r>
                  <a:rPr lang="pl-PL" sz="2400" dirty="0" err="1" smtClean="0"/>
                  <a:t>u</a:t>
                </a:r>
                <a:r>
                  <a:rPr lang="pl-PL" sz="2400" baseline="-25000" dirty="0" err="1" smtClean="0"/>
                  <a:t>n</a:t>
                </a:r>
                <a:endParaRPr lang="pl-PL" sz="2400" baseline="-25000" dirty="0" smtClean="0"/>
              </a:p>
              <a:p>
                <a:pPr marL="0" indent="0">
                  <a:buNone/>
                </a:pPr>
                <a:r>
                  <a:rPr lang="pl-PL" sz="2400" dirty="0" smtClean="0"/>
                  <a:t>Gdzie </a:t>
                </a:r>
                <a:r>
                  <a:rPr lang="pl-PL" sz="2400" dirty="0" err="1" smtClean="0"/>
                  <a:t>r</a:t>
                </a:r>
                <a:r>
                  <a:rPr lang="pl-PL" sz="2400" baseline="-25000" dirty="0" err="1" smtClean="0"/>
                  <a:t>i</a:t>
                </a:r>
                <a:r>
                  <a:rPr lang="pl-PL" sz="2400" dirty="0" smtClean="0"/>
                  <a:t>  stopa zwrotu na </a:t>
                </a:r>
                <a:r>
                  <a:rPr lang="pl-PL" sz="2400" dirty="0"/>
                  <a:t>a</a:t>
                </a:r>
                <a:r>
                  <a:rPr lang="pl-PL" sz="2400" dirty="0" smtClean="0"/>
                  <a:t>kcji i, </a:t>
                </a:r>
                <a:r>
                  <a:rPr lang="pl-PL" sz="2400" dirty="0" err="1" smtClean="0"/>
                  <a:t>u</a:t>
                </a:r>
                <a:r>
                  <a:rPr lang="pl-PL" sz="2400" baseline="-25000" dirty="0" err="1" smtClean="0"/>
                  <a:t>i</a:t>
                </a:r>
                <a:r>
                  <a:rPr lang="pl-PL" sz="2400" dirty="0" smtClean="0"/>
                  <a:t> – udział akcji i w portfelu </a:t>
                </a:r>
                <a:endParaRPr lang="pl-PL" sz="2400" dirty="0"/>
              </a:p>
              <a:p>
                <a:r>
                  <a:rPr lang="pl-PL" dirty="0" smtClean="0"/>
                  <a:t>Wariancja portfela</a:t>
                </a: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musi uwzględnić korelacje między akcjami (dodatnie i ujemne), stąd we wzorze pojawia się macierz kowariancji z współczynnikami korelacji między każdą parą akcji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l-PL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pl-PL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l-PL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pl-PL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pl-PL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l-PL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l-PL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pl-PL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pl-PL" dirty="0" smtClean="0"/>
                  <a:t>2∑</a:t>
                </a:r>
                <a:r>
                  <a:rPr lang="pl-PL" baseline="30000" dirty="0" smtClean="0"/>
                  <a:t>n-1</a:t>
                </a:r>
                <a:r>
                  <a:rPr lang="pl-PL" baseline="-25000" dirty="0" smtClean="0"/>
                  <a:t>i=1</a:t>
                </a:r>
                <a:r>
                  <a:rPr lang="pl-PL" dirty="0" smtClean="0"/>
                  <a:t>∑</a:t>
                </a:r>
                <a:r>
                  <a:rPr lang="pl-PL" baseline="30000" dirty="0" smtClean="0"/>
                  <a:t>n</a:t>
                </a:r>
                <a:r>
                  <a:rPr lang="pl-PL" baseline="-25000" dirty="0" smtClean="0"/>
                  <a:t>j=i+1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</m:sSubSup>
                    <m:sSubSup>
                      <m:sSubSupPr>
                        <m:ctrlP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l-PL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pl-PL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pl-PL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pl-PL" baseline="-25000" dirty="0" smtClean="0">
                    <a:solidFill>
                      <a:prstClr val="black"/>
                    </a:solidFill>
                    <a:ea typeface="Cambria Math"/>
                  </a:rPr>
                  <a:t>i</a:t>
                </a:r>
                <a:r>
                  <a:rPr lang="pl-PL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pl-PL" baseline="-25000" dirty="0" smtClean="0"/>
                  <a:t>j</a:t>
                </a:r>
                <a:r>
                  <a:rPr lang="pl-PL" dirty="0" smtClean="0"/>
                  <a:t>r</a:t>
                </a:r>
                <a:r>
                  <a:rPr lang="pl-PL" baseline="-25000" dirty="0" smtClean="0"/>
                  <a:t>jj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1333" b="-22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46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prstClr val="black"/>
                </a:solidFill>
              </a:rPr>
              <a:t>Uproszczone liczenie odchylenia standardowego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Można je przedstawić jako funkcje ryzyka rynku, reprezentowanego przez  odchylenie standardowe podstawowego indeksu giełdowego (</a:t>
            </a:r>
            <a:r>
              <a:rPr lang="pl-PL" altLang="pl-PL" sz="2200" kern="0" dirty="0" err="1" smtClean="0">
                <a:solidFill>
                  <a:srgbClr val="000000"/>
                </a:solidFill>
                <a:latin typeface="Tahoma"/>
              </a:rPr>
              <a:t>σ</a:t>
            </a:r>
            <a:r>
              <a:rPr lang="pl-PL" altLang="pl-PL" sz="2200" kern="0" baseline="-25000" dirty="0" err="1" smtClean="0">
                <a:solidFill>
                  <a:srgbClr val="000000"/>
                </a:solidFill>
                <a:latin typeface="Tahoma"/>
              </a:rPr>
              <a:t>M</a:t>
            </a:r>
            <a:r>
              <a:rPr lang="pl-PL" altLang="pl-PL" sz="2200" kern="0" dirty="0" smtClean="0">
                <a:solidFill>
                  <a:srgbClr val="000000"/>
                </a:solidFill>
                <a:latin typeface="Tahoma"/>
              </a:rPr>
              <a:t>) </a:t>
            </a:r>
            <a:r>
              <a:rPr lang="pl-PL" altLang="pl-PL" kern="0" dirty="0" smtClean="0">
                <a:solidFill>
                  <a:srgbClr val="000000"/>
                </a:solidFill>
              </a:rPr>
              <a:t>korygowanego współczynnikiem </a:t>
            </a:r>
            <a:r>
              <a:rPr lang="el-GR" altLang="pl-PL" kern="0" dirty="0" smtClean="0">
                <a:solidFill>
                  <a:srgbClr val="000000"/>
                </a:solidFill>
              </a:rPr>
              <a:t>β</a:t>
            </a:r>
            <a:r>
              <a:rPr lang="pl-PL" altLang="pl-PL" kern="0" dirty="0" smtClean="0">
                <a:solidFill>
                  <a:srgbClr val="000000"/>
                </a:solidFill>
              </a:rPr>
              <a:t> właściwym dla danego portfela.</a:t>
            </a:r>
            <a:r>
              <a:rPr lang="el-GR" altLang="pl-PL" kern="0" dirty="0">
                <a:solidFill>
                  <a:srgbClr val="000000"/>
                </a:solidFill>
              </a:rPr>
              <a:t> β</a:t>
            </a:r>
            <a:r>
              <a:rPr lang="pl-PL" altLang="pl-PL" kern="0" dirty="0" smtClean="0">
                <a:solidFill>
                  <a:srgbClr val="000000"/>
                </a:solidFill>
              </a:rPr>
              <a:t> jest liczony jako ważona średnia współczynników beta pojedynczych akcji</a:t>
            </a:r>
          </a:p>
          <a:p>
            <a:pPr algn="ctr"/>
            <a:r>
              <a:rPr lang="pl-PL" altLang="pl-PL" sz="2200" kern="0" dirty="0" err="1">
                <a:solidFill>
                  <a:srgbClr val="000000"/>
                </a:solidFill>
                <a:latin typeface="Tahoma"/>
              </a:rPr>
              <a:t>σ</a:t>
            </a:r>
            <a:r>
              <a:rPr lang="pl-PL" altLang="pl-PL" sz="2200" kern="0" baseline="-2500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pl-PL" altLang="pl-PL" sz="2200" kern="0" dirty="0">
                <a:solidFill>
                  <a:srgbClr val="000000"/>
                </a:solidFill>
                <a:latin typeface="Tahoma"/>
              </a:rPr>
              <a:t>= β</a:t>
            </a:r>
            <a:r>
              <a:rPr lang="pl-PL" altLang="pl-PL" sz="2200" kern="0" dirty="0" err="1">
                <a:solidFill>
                  <a:srgbClr val="000000"/>
                </a:solidFill>
                <a:latin typeface="Tahoma"/>
              </a:rPr>
              <a:t>σ</a:t>
            </a:r>
            <a:r>
              <a:rPr lang="pl-PL" altLang="pl-PL" sz="2200" kern="0" baseline="-25000" dirty="0" err="1">
                <a:solidFill>
                  <a:srgbClr val="000000"/>
                </a:solidFill>
                <a:latin typeface="Tahoma"/>
              </a:rPr>
              <a:t>M</a:t>
            </a:r>
            <a:r>
              <a:rPr lang="pl-PL" altLang="pl-PL" sz="2200" kern="0" dirty="0">
                <a:solidFill>
                  <a:srgbClr val="000000"/>
                </a:solidFill>
                <a:latin typeface="Tahoma"/>
              </a:rPr>
              <a:t>+ </a:t>
            </a:r>
            <a:r>
              <a:rPr lang="pl-PL" altLang="pl-PL" sz="2200" kern="0" dirty="0" err="1" smtClean="0">
                <a:solidFill>
                  <a:srgbClr val="000000"/>
                </a:solidFill>
                <a:latin typeface="Tahoma"/>
              </a:rPr>
              <a:t>σ</a:t>
            </a:r>
            <a:r>
              <a:rPr lang="pl-PL" altLang="pl-PL" sz="2200" kern="0" baseline="-25000" dirty="0" err="1" smtClean="0">
                <a:solidFill>
                  <a:srgbClr val="000000"/>
                </a:solidFill>
                <a:latin typeface="Tahoma"/>
              </a:rPr>
              <a:t>e</a:t>
            </a:r>
            <a:endParaRPr lang="pl-PL" altLang="pl-PL" sz="2200" kern="0" baseline="-25000" dirty="0" smtClean="0">
              <a:solidFill>
                <a:srgbClr val="000000"/>
              </a:solidFill>
              <a:latin typeface="Tahoma"/>
            </a:endParaRPr>
          </a:p>
          <a:p>
            <a:pPr marL="0" lvl="0" indent="0">
              <a:buNone/>
            </a:pPr>
            <a:r>
              <a:rPr lang="pl-PL" sz="2200" kern="0" dirty="0" smtClean="0">
                <a:solidFill>
                  <a:srgbClr val="000000"/>
                </a:solidFill>
                <a:latin typeface="Tahoma"/>
              </a:rPr>
              <a:t>Gdzie </a:t>
            </a:r>
            <a:r>
              <a:rPr lang="pl-PL" altLang="pl-PL" sz="2200" kern="0" dirty="0" err="1" smtClean="0">
                <a:solidFill>
                  <a:srgbClr val="000000"/>
                </a:solidFill>
                <a:latin typeface="Tahoma"/>
              </a:rPr>
              <a:t>σ</a:t>
            </a:r>
            <a:r>
              <a:rPr lang="pl-PL" altLang="pl-PL" sz="2200" kern="0" baseline="-25000" dirty="0" err="1" smtClean="0">
                <a:solidFill>
                  <a:srgbClr val="000000"/>
                </a:solidFill>
                <a:latin typeface="Tahoma"/>
              </a:rPr>
              <a:t>e</a:t>
            </a:r>
            <a:r>
              <a:rPr lang="pl-PL" altLang="pl-PL" sz="2200" kern="0" baseline="-25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pl-PL" altLang="pl-PL" sz="2200" kern="0" dirty="0" smtClean="0">
                <a:solidFill>
                  <a:srgbClr val="000000"/>
                </a:solidFill>
                <a:latin typeface="Tahoma"/>
              </a:rPr>
              <a:t>jest składnikiem resztkowym</a:t>
            </a:r>
            <a:endParaRPr lang="pl-PL" altLang="pl-PL" sz="2200" kern="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47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Portfel optymalny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Portfel optymalny to taki, któremu przy danej, oczekiwanej  stopie zwrotu R towarzyszy najmniejsze ryzyko straty </a:t>
            </a:r>
          </a:p>
          <a:p>
            <a:r>
              <a:rPr lang="pl-PL" dirty="0" smtClean="0"/>
              <a:t>W modelu CAPM stopa jest określona przez maksymalizację współczynnika </a:t>
            </a:r>
            <a:r>
              <a:rPr lang="pl-PL" dirty="0" err="1" smtClean="0"/>
              <a:t>Sharpe’a</a:t>
            </a: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R</a:t>
            </a:r>
            <a:r>
              <a:rPr lang="pl-PL" baseline="-25000" dirty="0" err="1" smtClean="0"/>
              <a:t>p</a:t>
            </a:r>
            <a:r>
              <a:rPr lang="pl-PL" dirty="0" smtClean="0"/>
              <a:t> stopa zwrotu z portfela, r</a:t>
            </a:r>
            <a:r>
              <a:rPr lang="pl-PL" baseline="-25000" dirty="0" smtClean="0"/>
              <a:t>o</a:t>
            </a:r>
            <a:r>
              <a:rPr lang="pl-PL" dirty="0" smtClean="0"/>
              <a:t>- stopa  bez ryzyka</a:t>
            </a:r>
          </a:p>
          <a:p>
            <a:r>
              <a:rPr lang="pl-PL" dirty="0" smtClean="0"/>
              <a:t>Twórcy CAPM udowadniają, że istnieje jeden  taki portfel w zbiorze wszystkich portfeli. Na wykresie CAPM (pocisk Markowitza) jest to jeden punkt, zwany punktem równowagi rynku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70" y="3068960"/>
            <a:ext cx="20859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12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48EB-0076-4B2B-AE1A-61E37642140C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Model jednowskaźnikowy cd.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0232" y="6597352"/>
            <a:ext cx="7772400" cy="4114800"/>
          </a:xfrm>
        </p:spPr>
        <p:txBody>
          <a:bodyPr/>
          <a:lstStyle/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8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502025"/>
            <a:ext cx="1136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pl-PL" altLang="pl-PL" sz="1100">
                <a:solidFill>
                  <a:prstClr val="black"/>
                </a:solidFill>
              </a:rPr>
              <a:t> </a:t>
            </a:r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076825" y="38608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pl-PL">
                <a:solidFill>
                  <a:prstClr val="black"/>
                </a:solidFill>
                <a:cs typeface="Arial" pitchFamily="34" charset="0"/>
              </a:rPr>
              <a:t>σ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71600" y="479715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Oś pionowa – rentowność portfela (r) , oś pozioma ryzyko portfela (zmienność)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Na wykresie punkt równowagi reprezentuje p. M. Jest on miejscem stycznej do linii wyboru (czerwona krzywa ) wyprowadzonej z punktu rentowności bez ryzyka (D)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Każdy punkt na krzywej racjonalnego wyboru  realizuje gorsze wartości współczynnika </a:t>
            </a:r>
            <a:r>
              <a:rPr lang="pl-PL" dirty="0" err="1" smtClean="0">
                <a:solidFill>
                  <a:prstClr val="black"/>
                </a:solidFill>
              </a:rPr>
              <a:t>Sharpe’a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8" name="Obraz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2597"/>
            <a:ext cx="6401435" cy="2700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upa 28"/>
          <p:cNvGrpSpPr/>
          <p:nvPr/>
        </p:nvGrpSpPr>
        <p:grpSpPr>
          <a:xfrm>
            <a:off x="2051720" y="2128203"/>
            <a:ext cx="3159760" cy="2099310"/>
            <a:chOff x="0" y="0"/>
            <a:chExt cx="3160167" cy="2099462"/>
          </a:xfrm>
        </p:grpSpPr>
        <p:cxnSp>
          <p:nvCxnSpPr>
            <p:cNvPr id="30" name="Łącznik prostoliniowy 29"/>
            <p:cNvCxnSpPr/>
            <p:nvPr/>
          </p:nvCxnSpPr>
          <p:spPr>
            <a:xfrm flipV="1">
              <a:off x="0" y="0"/>
              <a:ext cx="2684679" cy="119969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Łącznik prostoliniowy 30"/>
            <p:cNvCxnSpPr/>
            <p:nvPr/>
          </p:nvCxnSpPr>
          <p:spPr>
            <a:xfrm>
              <a:off x="987552" y="775411"/>
              <a:ext cx="7315" cy="132405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" name="Łącznik prostoliniowy 32"/>
            <p:cNvCxnSpPr/>
            <p:nvPr/>
          </p:nvCxnSpPr>
          <p:spPr>
            <a:xfrm>
              <a:off x="43891" y="1199692"/>
              <a:ext cx="3116276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4" name="Pole tekstowe 4"/>
          <p:cNvSpPr txBox="1"/>
          <p:nvPr/>
        </p:nvSpPr>
        <p:spPr>
          <a:xfrm>
            <a:off x="2871187" y="2611073"/>
            <a:ext cx="335915" cy="25590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691680" y="321297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D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13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Strategie techniczne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8245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0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formie papierowej składała się z płaszcza i bloku kuponów</a:t>
            </a:r>
          </a:p>
          <a:p>
            <a:r>
              <a:rPr lang="pl-PL" dirty="0" smtClean="0"/>
              <a:t>Akcja ma wartość nominalna, suma wart nominalnych nie może być mniejsza niż 100 tys. zł. Aby wejść na giełdę – minimum 15 mln €</a:t>
            </a:r>
          </a:p>
          <a:p>
            <a:r>
              <a:rPr lang="pl-PL" dirty="0" smtClean="0"/>
              <a:t>Cena emisyjna akcji nie może być mniejsza niż wartość nominalna</a:t>
            </a:r>
          </a:p>
          <a:p>
            <a:r>
              <a:rPr lang="pl-PL" dirty="0" smtClean="0"/>
              <a:t>Akcje tworzą kapitał zakładowy  spółki akcyjnej, k. akcyjny (wartość nominalna) oraz zapasowy (nadwyżka nad w. nominalną)</a:t>
            </a:r>
          </a:p>
          <a:p>
            <a:r>
              <a:rPr lang="pl-PL" dirty="0" smtClean="0"/>
              <a:t>Akcjonariusze otrzymują dywidendy zgodnie z decyzją WZA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53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2B9-3320-4E46-AF0E-B83879A1AEEF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/>
              <a:t>Podstawowe kierunki analizy technicznej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Wyszukiwanie fal Elliota</a:t>
            </a:r>
          </a:p>
          <a:p>
            <a:r>
              <a:rPr lang="pl-PL" altLang="pl-PL"/>
              <a:t>Formacje</a:t>
            </a:r>
          </a:p>
          <a:p>
            <a:r>
              <a:rPr lang="pl-PL" altLang="pl-PL"/>
              <a:t>Analizy trendu</a:t>
            </a:r>
          </a:p>
          <a:p>
            <a:r>
              <a:rPr lang="pl-PL" altLang="pl-PL"/>
              <a:t>Analizy wskaźnikow</a:t>
            </a:r>
          </a:p>
        </p:txBody>
      </p:sp>
      <p:pic>
        <p:nvPicPr>
          <p:cNvPr id="47109" name="Picture 5" descr="C:\Documents and Settings\Sopoćko\Moje dokumenty\Moje obrazy\Rola banku c\analiza tec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32188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EC3-1F1B-4737-B35B-6340A1CCFA99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Teoria R.N.Elliota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71550" y="25654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7488237" cy="280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51275" y="38608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700338" y="3933825"/>
            <a:ext cx="228600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132138" y="3789363"/>
            <a:ext cx="3429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6588125" y="5300663"/>
            <a:ext cx="228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843213" y="35004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1187450" y="3789363"/>
            <a:ext cx="5375275" cy="2270125"/>
            <a:chOff x="657" y="1752"/>
            <a:chExt cx="3386" cy="1430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975" y="2478"/>
              <a:ext cx="25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2109" y="1842"/>
              <a:ext cx="72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657" y="2523"/>
              <a:ext cx="318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1225" y="1842"/>
              <a:ext cx="385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1746" y="175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2200" y="1842"/>
              <a:ext cx="227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675" y="2008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V="1">
              <a:off x="2971" y="2296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3107" y="2296"/>
              <a:ext cx="21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3323" y="2584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467" y="2584"/>
              <a:ext cx="216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3683" y="2728"/>
              <a:ext cx="21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3899" y="272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839" y="2750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975" y="2523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1202" y="225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1565" y="1979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1927" y="1752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2109" y="1888"/>
              <a:ext cx="1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prstClr val="black"/>
                  </a:solidFill>
                </a:rPr>
                <a:t>b</a:t>
              </a:r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r>
              <a:rPr lang="pl-PL" altLang="pl-PL" dirty="0"/>
              <a:t>Wyróżnił on 5 fal impulsu (liczby) oraz 3 fale korekty (litery). Przy trendzie wzrostowym impuls skierowany jest w górę, spadkowym – w dół</a:t>
            </a: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91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E2E-A24D-4047-A3A6-A30011A95751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Formacje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pl-PL" altLang="pl-PL" dirty="0"/>
              <a:t>Zasady</a:t>
            </a:r>
          </a:p>
          <a:p>
            <a:pPr lvl="1"/>
            <a:r>
              <a:rPr lang="pl-PL" altLang="pl-PL" dirty="0"/>
              <a:t>Łączenie zmian cen ze zmianami wielkości obrotu </a:t>
            </a:r>
          </a:p>
          <a:p>
            <a:pPr lvl="1"/>
            <a:r>
              <a:rPr lang="pl-PL" altLang="pl-PL" dirty="0"/>
              <a:t>Przebiegi kursów należy rozpatrywać analizując je w relacji do tzw. linii wsparcia i oporu </a:t>
            </a:r>
          </a:p>
          <a:p>
            <a:endParaRPr lang="pl-PL" altLang="pl-PL" dirty="0"/>
          </a:p>
        </p:txBody>
      </p:sp>
      <p:pic>
        <p:nvPicPr>
          <p:cNvPr id="23557" name="Picture 5" descr="C:\Documents and Settings\Sopoćko\Moje dokumenty\Moje obrazy\Rola banku c\zas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93037" cy="1462087"/>
          </a:xfrm>
        </p:spPr>
        <p:txBody>
          <a:bodyPr/>
          <a:lstStyle/>
          <a:p>
            <a:r>
              <a:rPr lang="pl-PL" altLang="pl-PL" dirty="0"/>
              <a:t>Jak identyfikować fale Elliota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200" dirty="0"/>
              <a:t>Pierwszym etapem – określenie fazy (impulsu, czy korekty). </a:t>
            </a:r>
          </a:p>
          <a:p>
            <a:pPr>
              <a:lnSpc>
                <a:spcPct val="90000"/>
              </a:lnSpc>
            </a:pPr>
            <a:r>
              <a:rPr lang="pl-PL" altLang="pl-PL" sz="2200" dirty="0"/>
              <a:t> Kluczową  jest  trzecia fala. W fazie korekty jest ona mniej więcej taka sama jak poprzednie, w fazie impulsu wyraźnie dłuższa.</a:t>
            </a:r>
          </a:p>
          <a:p>
            <a:pPr>
              <a:lnSpc>
                <a:spcPct val="90000"/>
              </a:lnSpc>
            </a:pPr>
            <a:r>
              <a:rPr lang="pl-PL" altLang="pl-PL" sz="2200" dirty="0"/>
              <a:t>Drugim etapem jest mierzenie zasięgu fali (różnicy miedzy dolną a górną wartości kursu). </a:t>
            </a:r>
            <a:endParaRPr lang="pl-PL" altLang="pl-PL" sz="2200" dirty="0" smtClean="0"/>
          </a:p>
          <a:p>
            <a:pPr>
              <a:lnSpc>
                <a:spcPct val="90000"/>
              </a:lnSpc>
            </a:pPr>
            <a:r>
              <a:rPr lang="pl-PL" altLang="pl-PL" sz="2200" dirty="0" smtClean="0"/>
              <a:t>Zasięg fali mierzy się różnicą cen</a:t>
            </a:r>
            <a:endParaRPr lang="pl-PL" altLang="pl-PL" sz="2200" dirty="0"/>
          </a:p>
          <a:p>
            <a:pPr>
              <a:lnSpc>
                <a:spcPct val="90000"/>
              </a:lnSpc>
            </a:pPr>
            <a:r>
              <a:rPr lang="pl-PL" altLang="pl-PL" sz="2200" dirty="0" smtClean="0"/>
              <a:t>Zasięgi fal pozostają względem siebie w stałych relacjach. Uważa się, że są one określone przez zasady szeregu </a:t>
            </a:r>
            <a:r>
              <a:rPr lang="pl-PL" altLang="pl-PL" sz="2200" dirty="0"/>
              <a:t>Fibonacciego. </a:t>
            </a:r>
          </a:p>
          <a:p>
            <a:pPr>
              <a:lnSpc>
                <a:spcPct val="90000"/>
              </a:lnSpc>
            </a:pPr>
            <a:r>
              <a:rPr lang="pl-PL" altLang="pl-PL" sz="2200" dirty="0"/>
              <a:t>Minimalny zasięg fali 3 określa się odkładając od dna fali 2 wartość 1,618 fali pierwszej. Zasięg fali 5-tej można wyliczyć mnożąc zasięg fali 1 przez 3,236 (2×1,618). Dodając tę wartość do dna pierwszej fali – otrzymujemy dno ostatniej, 5-tej fali impulsu, jeśli do szczytu – szczyt 5-tej fali.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881-2FE6-48B9-94E2-E2DCDF9685B0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54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Klasyczny zasięg fal Elliota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180519" y="2078154"/>
            <a:ext cx="5771752" cy="3553758"/>
            <a:chOff x="0" y="6292"/>
            <a:chExt cx="3000375" cy="1136708"/>
          </a:xfrm>
        </p:grpSpPr>
        <p:cxnSp>
          <p:nvCxnSpPr>
            <p:cNvPr id="12" name="Łącznik prostoliniowy 11"/>
            <p:cNvCxnSpPr/>
            <p:nvPr/>
          </p:nvCxnSpPr>
          <p:spPr>
            <a:xfrm flipV="1">
              <a:off x="0" y="542925"/>
              <a:ext cx="628650" cy="600075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Łącznik prostoliniowy 12"/>
            <p:cNvCxnSpPr/>
            <p:nvPr/>
          </p:nvCxnSpPr>
          <p:spPr>
            <a:xfrm>
              <a:off x="628650" y="564662"/>
              <a:ext cx="306389" cy="38783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Łącznik prostoliniowy 13"/>
            <p:cNvCxnSpPr/>
            <p:nvPr/>
          </p:nvCxnSpPr>
          <p:spPr>
            <a:xfrm flipV="1">
              <a:off x="914400" y="200025"/>
              <a:ext cx="714375" cy="752475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Łącznik prostoliniowy 14"/>
            <p:cNvCxnSpPr/>
            <p:nvPr/>
          </p:nvCxnSpPr>
          <p:spPr>
            <a:xfrm>
              <a:off x="1628775" y="220292"/>
              <a:ext cx="514350" cy="6096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Łącznik prostoliniowy 15"/>
            <p:cNvCxnSpPr/>
            <p:nvPr/>
          </p:nvCxnSpPr>
          <p:spPr>
            <a:xfrm flipV="1">
              <a:off x="2143125" y="6292"/>
              <a:ext cx="857250" cy="8001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8" name="Łącznik prostoliniowy 7"/>
          <p:cNvCxnSpPr/>
          <p:nvPr/>
        </p:nvCxnSpPr>
        <p:spPr>
          <a:xfrm flipH="1" flipV="1">
            <a:off x="755576" y="5575756"/>
            <a:ext cx="431456" cy="1348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Łącznik prostoliniowy 8"/>
          <p:cNvCxnSpPr/>
          <p:nvPr/>
        </p:nvCxnSpPr>
        <p:spPr>
          <a:xfrm>
            <a:off x="921520" y="3768814"/>
            <a:ext cx="147483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Łącznik prostoliniowy 9"/>
          <p:cNvCxnSpPr/>
          <p:nvPr/>
        </p:nvCxnSpPr>
        <p:spPr>
          <a:xfrm>
            <a:off x="2979231" y="4928493"/>
            <a:ext cx="58412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Łącznik prostoliniowy 10"/>
          <p:cNvCxnSpPr/>
          <p:nvPr/>
        </p:nvCxnSpPr>
        <p:spPr>
          <a:xfrm>
            <a:off x="4313755" y="2683833"/>
            <a:ext cx="444478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" name="Pole tekstowe 11"/>
          <p:cNvSpPr txBox="1"/>
          <p:nvPr/>
        </p:nvSpPr>
        <p:spPr>
          <a:xfrm>
            <a:off x="725697" y="4509910"/>
            <a:ext cx="387985" cy="25844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kern="0">
                <a:solidFill>
                  <a:sysClr val="windowText" lastClr="000000"/>
                </a:solidFill>
                <a:ea typeface="Calibri"/>
                <a:cs typeface="Times New Roman"/>
              </a:rPr>
              <a:t>1</a:t>
            </a:r>
          </a:p>
        </p:txBody>
      </p:sp>
      <p:sp>
        <p:nvSpPr>
          <p:cNvPr id="6" name="Pole tekstowe 12"/>
          <p:cNvSpPr txBox="1"/>
          <p:nvPr/>
        </p:nvSpPr>
        <p:spPr>
          <a:xfrm>
            <a:off x="8080685" y="3070409"/>
            <a:ext cx="792088" cy="25844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prstClr val="black"/>
                </a:solidFill>
                <a:ea typeface="Calibri"/>
                <a:cs typeface="Times New Roman"/>
              </a:rPr>
              <a:t>1,618</a:t>
            </a:r>
          </a:p>
        </p:txBody>
      </p:sp>
      <p:sp>
        <p:nvSpPr>
          <p:cNvPr id="17" name="Nawias klamrowy zamykający 16"/>
          <p:cNvSpPr/>
          <p:nvPr/>
        </p:nvSpPr>
        <p:spPr>
          <a:xfrm>
            <a:off x="7697223" y="2683689"/>
            <a:ext cx="360040" cy="22448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Nawias klamrowy otwierający 17"/>
          <p:cNvSpPr/>
          <p:nvPr/>
        </p:nvSpPr>
        <p:spPr>
          <a:xfrm>
            <a:off x="971304" y="3790443"/>
            <a:ext cx="142378" cy="17987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42309"/>
              </p:ext>
            </p:extLst>
          </p:nvPr>
        </p:nvGraphicFramePr>
        <p:xfrm>
          <a:off x="6478023" y="3227328"/>
          <a:ext cx="1219200" cy="340233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x+x</a:t>
                      </a:r>
                      <a:r>
                        <a:rPr lang="pl-PL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x/x</a:t>
                      </a:r>
                      <a:r>
                        <a:rPr lang="pl-PL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1,615385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1,619048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1,617647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1,617978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1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14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9003-A6B4-4FEF-885C-750B23BA8902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pl-PL" altLang="pl-PL"/>
              <a:t>Kanał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39750" y="31416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84213" y="4724400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669925" y="3200400"/>
            <a:ext cx="7686675" cy="2560638"/>
          </a:xfrm>
          <a:custGeom>
            <a:avLst/>
            <a:gdLst>
              <a:gd name="T0" fmla="*/ 269 w 4842"/>
              <a:gd name="T1" fmla="*/ 586 h 1613"/>
              <a:gd name="T2" fmla="*/ 500 w 4842"/>
              <a:gd name="T3" fmla="*/ 461 h 1613"/>
              <a:gd name="T4" fmla="*/ 586 w 4842"/>
              <a:gd name="T5" fmla="*/ 355 h 1613"/>
              <a:gd name="T6" fmla="*/ 711 w 4842"/>
              <a:gd name="T7" fmla="*/ 288 h 1613"/>
              <a:gd name="T8" fmla="*/ 903 w 4842"/>
              <a:gd name="T9" fmla="*/ 115 h 1613"/>
              <a:gd name="T10" fmla="*/ 1143 w 4842"/>
              <a:gd name="T11" fmla="*/ 0 h 1613"/>
              <a:gd name="T12" fmla="*/ 1296 w 4842"/>
              <a:gd name="T13" fmla="*/ 211 h 1613"/>
              <a:gd name="T14" fmla="*/ 1440 w 4842"/>
              <a:gd name="T15" fmla="*/ 394 h 1613"/>
              <a:gd name="T16" fmla="*/ 1623 w 4842"/>
              <a:gd name="T17" fmla="*/ 403 h 1613"/>
              <a:gd name="T18" fmla="*/ 1863 w 4842"/>
              <a:gd name="T19" fmla="*/ 202 h 1613"/>
              <a:gd name="T20" fmla="*/ 2132 w 4842"/>
              <a:gd name="T21" fmla="*/ 29 h 1613"/>
              <a:gd name="T22" fmla="*/ 2256 w 4842"/>
              <a:gd name="T23" fmla="*/ 144 h 1613"/>
              <a:gd name="T24" fmla="*/ 2333 w 4842"/>
              <a:gd name="T25" fmla="*/ 365 h 1613"/>
              <a:gd name="T26" fmla="*/ 2439 w 4842"/>
              <a:gd name="T27" fmla="*/ 730 h 1613"/>
              <a:gd name="T28" fmla="*/ 2612 w 4842"/>
              <a:gd name="T29" fmla="*/ 960 h 1613"/>
              <a:gd name="T30" fmla="*/ 2852 w 4842"/>
              <a:gd name="T31" fmla="*/ 797 h 1613"/>
              <a:gd name="T32" fmla="*/ 2928 w 4842"/>
              <a:gd name="T33" fmla="*/ 374 h 1613"/>
              <a:gd name="T34" fmla="*/ 2996 w 4842"/>
              <a:gd name="T35" fmla="*/ 154 h 1613"/>
              <a:gd name="T36" fmla="*/ 3072 w 4842"/>
              <a:gd name="T37" fmla="*/ 106 h 1613"/>
              <a:gd name="T38" fmla="*/ 3111 w 4842"/>
              <a:gd name="T39" fmla="*/ 67 h 1613"/>
              <a:gd name="T40" fmla="*/ 3351 w 4842"/>
              <a:gd name="T41" fmla="*/ 0 h 1613"/>
              <a:gd name="T42" fmla="*/ 3610 w 4842"/>
              <a:gd name="T43" fmla="*/ 96 h 1613"/>
              <a:gd name="T44" fmla="*/ 3706 w 4842"/>
              <a:gd name="T45" fmla="*/ 298 h 1613"/>
              <a:gd name="T46" fmla="*/ 3783 w 4842"/>
              <a:gd name="T47" fmla="*/ 442 h 1613"/>
              <a:gd name="T48" fmla="*/ 3860 w 4842"/>
              <a:gd name="T49" fmla="*/ 557 h 1613"/>
              <a:gd name="T50" fmla="*/ 4032 w 4842"/>
              <a:gd name="T51" fmla="*/ 662 h 1613"/>
              <a:gd name="T52" fmla="*/ 4100 w 4842"/>
              <a:gd name="T53" fmla="*/ 710 h 1613"/>
              <a:gd name="T54" fmla="*/ 4138 w 4842"/>
              <a:gd name="T55" fmla="*/ 787 h 1613"/>
              <a:gd name="T56" fmla="*/ 4196 w 4842"/>
              <a:gd name="T57" fmla="*/ 902 h 1613"/>
              <a:gd name="T58" fmla="*/ 4301 w 4842"/>
              <a:gd name="T59" fmla="*/ 1018 h 1613"/>
              <a:gd name="T60" fmla="*/ 4368 w 4842"/>
              <a:gd name="T61" fmla="*/ 1133 h 1613"/>
              <a:gd name="T62" fmla="*/ 4474 w 4842"/>
              <a:gd name="T63" fmla="*/ 1325 h 1613"/>
              <a:gd name="T64" fmla="*/ 4647 w 4842"/>
              <a:gd name="T65" fmla="*/ 1613 h 1613"/>
              <a:gd name="T66" fmla="*/ 4820 w 4842"/>
              <a:gd name="T67" fmla="*/ 1325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42" h="1613">
                <a:moveTo>
                  <a:pt x="0" y="806"/>
                </a:moveTo>
                <a:cubicBezTo>
                  <a:pt x="97" y="742"/>
                  <a:pt x="172" y="651"/>
                  <a:pt x="269" y="586"/>
                </a:cubicBezTo>
                <a:cubicBezTo>
                  <a:pt x="291" y="572"/>
                  <a:pt x="350" y="563"/>
                  <a:pt x="375" y="557"/>
                </a:cubicBezTo>
                <a:cubicBezTo>
                  <a:pt x="451" y="581"/>
                  <a:pt x="470" y="515"/>
                  <a:pt x="500" y="461"/>
                </a:cubicBezTo>
                <a:cubicBezTo>
                  <a:pt x="500" y="461"/>
                  <a:pt x="547" y="388"/>
                  <a:pt x="557" y="374"/>
                </a:cubicBezTo>
                <a:cubicBezTo>
                  <a:pt x="563" y="364"/>
                  <a:pt x="578" y="363"/>
                  <a:pt x="586" y="355"/>
                </a:cubicBezTo>
                <a:cubicBezTo>
                  <a:pt x="597" y="344"/>
                  <a:pt x="602" y="326"/>
                  <a:pt x="615" y="317"/>
                </a:cubicBezTo>
                <a:cubicBezTo>
                  <a:pt x="628" y="308"/>
                  <a:pt x="690" y="293"/>
                  <a:pt x="711" y="288"/>
                </a:cubicBezTo>
                <a:cubicBezTo>
                  <a:pt x="756" y="258"/>
                  <a:pt x="788" y="199"/>
                  <a:pt x="836" y="182"/>
                </a:cubicBezTo>
                <a:cubicBezTo>
                  <a:pt x="852" y="132"/>
                  <a:pt x="850" y="128"/>
                  <a:pt x="903" y="115"/>
                </a:cubicBezTo>
                <a:cubicBezTo>
                  <a:pt x="945" y="83"/>
                  <a:pt x="983" y="45"/>
                  <a:pt x="1028" y="19"/>
                </a:cubicBezTo>
                <a:cubicBezTo>
                  <a:pt x="1053" y="5"/>
                  <a:pt x="1139" y="0"/>
                  <a:pt x="1143" y="0"/>
                </a:cubicBezTo>
                <a:cubicBezTo>
                  <a:pt x="1203" y="40"/>
                  <a:pt x="1229" y="103"/>
                  <a:pt x="1277" y="154"/>
                </a:cubicBezTo>
                <a:cubicBezTo>
                  <a:pt x="1284" y="173"/>
                  <a:pt x="1286" y="194"/>
                  <a:pt x="1296" y="211"/>
                </a:cubicBezTo>
                <a:cubicBezTo>
                  <a:pt x="1307" y="229"/>
                  <a:pt x="1324" y="242"/>
                  <a:pt x="1335" y="259"/>
                </a:cubicBezTo>
                <a:cubicBezTo>
                  <a:pt x="1351" y="311"/>
                  <a:pt x="1401" y="356"/>
                  <a:pt x="1440" y="394"/>
                </a:cubicBezTo>
                <a:cubicBezTo>
                  <a:pt x="1456" y="410"/>
                  <a:pt x="1488" y="442"/>
                  <a:pt x="1488" y="442"/>
                </a:cubicBezTo>
                <a:cubicBezTo>
                  <a:pt x="1538" y="433"/>
                  <a:pt x="1575" y="415"/>
                  <a:pt x="1623" y="403"/>
                </a:cubicBezTo>
                <a:cubicBezTo>
                  <a:pt x="1659" y="379"/>
                  <a:pt x="1698" y="371"/>
                  <a:pt x="1738" y="355"/>
                </a:cubicBezTo>
                <a:cubicBezTo>
                  <a:pt x="1788" y="306"/>
                  <a:pt x="1821" y="257"/>
                  <a:pt x="1863" y="202"/>
                </a:cubicBezTo>
                <a:cubicBezTo>
                  <a:pt x="1905" y="74"/>
                  <a:pt x="1859" y="117"/>
                  <a:pt x="2036" y="106"/>
                </a:cubicBezTo>
                <a:cubicBezTo>
                  <a:pt x="2059" y="71"/>
                  <a:pt x="2092" y="42"/>
                  <a:pt x="2132" y="29"/>
                </a:cubicBezTo>
                <a:cubicBezTo>
                  <a:pt x="2172" y="42"/>
                  <a:pt x="2173" y="56"/>
                  <a:pt x="2199" y="86"/>
                </a:cubicBezTo>
                <a:cubicBezTo>
                  <a:pt x="2217" y="106"/>
                  <a:pt x="2237" y="125"/>
                  <a:pt x="2256" y="144"/>
                </a:cubicBezTo>
                <a:cubicBezTo>
                  <a:pt x="2263" y="151"/>
                  <a:pt x="2276" y="163"/>
                  <a:pt x="2276" y="163"/>
                </a:cubicBezTo>
                <a:cubicBezTo>
                  <a:pt x="2307" y="227"/>
                  <a:pt x="2312" y="298"/>
                  <a:pt x="2333" y="365"/>
                </a:cubicBezTo>
                <a:cubicBezTo>
                  <a:pt x="2344" y="437"/>
                  <a:pt x="2342" y="498"/>
                  <a:pt x="2381" y="557"/>
                </a:cubicBezTo>
                <a:cubicBezTo>
                  <a:pt x="2397" y="617"/>
                  <a:pt x="2405" y="678"/>
                  <a:pt x="2439" y="730"/>
                </a:cubicBezTo>
                <a:cubicBezTo>
                  <a:pt x="2456" y="780"/>
                  <a:pt x="2471" y="835"/>
                  <a:pt x="2516" y="864"/>
                </a:cubicBezTo>
                <a:cubicBezTo>
                  <a:pt x="2530" y="911"/>
                  <a:pt x="2577" y="925"/>
                  <a:pt x="2612" y="960"/>
                </a:cubicBezTo>
                <a:cubicBezTo>
                  <a:pt x="2683" y="941"/>
                  <a:pt x="2745" y="879"/>
                  <a:pt x="2813" y="845"/>
                </a:cubicBezTo>
                <a:cubicBezTo>
                  <a:pt x="2826" y="829"/>
                  <a:pt x="2840" y="814"/>
                  <a:pt x="2852" y="797"/>
                </a:cubicBezTo>
                <a:cubicBezTo>
                  <a:pt x="2866" y="778"/>
                  <a:pt x="2890" y="739"/>
                  <a:pt x="2890" y="739"/>
                </a:cubicBezTo>
                <a:cubicBezTo>
                  <a:pt x="2898" y="615"/>
                  <a:pt x="2920" y="497"/>
                  <a:pt x="2928" y="374"/>
                </a:cubicBezTo>
                <a:cubicBezTo>
                  <a:pt x="2932" y="307"/>
                  <a:pt x="2918" y="237"/>
                  <a:pt x="2938" y="173"/>
                </a:cubicBezTo>
                <a:cubicBezTo>
                  <a:pt x="2944" y="154"/>
                  <a:pt x="2977" y="161"/>
                  <a:pt x="2996" y="154"/>
                </a:cubicBezTo>
                <a:cubicBezTo>
                  <a:pt x="3015" y="147"/>
                  <a:pt x="3053" y="134"/>
                  <a:pt x="3053" y="134"/>
                </a:cubicBezTo>
                <a:cubicBezTo>
                  <a:pt x="3059" y="125"/>
                  <a:pt x="3063" y="113"/>
                  <a:pt x="3072" y="106"/>
                </a:cubicBezTo>
                <a:cubicBezTo>
                  <a:pt x="3080" y="100"/>
                  <a:pt x="3094" y="103"/>
                  <a:pt x="3101" y="96"/>
                </a:cubicBezTo>
                <a:cubicBezTo>
                  <a:pt x="3108" y="89"/>
                  <a:pt x="3103" y="73"/>
                  <a:pt x="3111" y="67"/>
                </a:cubicBezTo>
                <a:cubicBezTo>
                  <a:pt x="3121" y="59"/>
                  <a:pt x="3137" y="62"/>
                  <a:pt x="3149" y="58"/>
                </a:cubicBezTo>
                <a:cubicBezTo>
                  <a:pt x="3230" y="34"/>
                  <a:pt x="3260" y="12"/>
                  <a:pt x="3351" y="0"/>
                </a:cubicBezTo>
                <a:cubicBezTo>
                  <a:pt x="3418" y="8"/>
                  <a:pt x="3470" y="19"/>
                  <a:pt x="3533" y="38"/>
                </a:cubicBezTo>
                <a:cubicBezTo>
                  <a:pt x="3555" y="61"/>
                  <a:pt x="3610" y="96"/>
                  <a:pt x="3610" y="96"/>
                </a:cubicBezTo>
                <a:cubicBezTo>
                  <a:pt x="3621" y="127"/>
                  <a:pt x="3623" y="164"/>
                  <a:pt x="3639" y="192"/>
                </a:cubicBezTo>
                <a:cubicBezTo>
                  <a:pt x="3659" y="229"/>
                  <a:pt x="3684" y="264"/>
                  <a:pt x="3706" y="298"/>
                </a:cubicBezTo>
                <a:cubicBezTo>
                  <a:pt x="3726" y="328"/>
                  <a:pt x="3726" y="365"/>
                  <a:pt x="3744" y="394"/>
                </a:cubicBezTo>
                <a:cubicBezTo>
                  <a:pt x="3755" y="412"/>
                  <a:pt x="3772" y="425"/>
                  <a:pt x="3783" y="442"/>
                </a:cubicBezTo>
                <a:cubicBezTo>
                  <a:pt x="3799" y="492"/>
                  <a:pt x="3785" y="463"/>
                  <a:pt x="3840" y="518"/>
                </a:cubicBezTo>
                <a:cubicBezTo>
                  <a:pt x="3850" y="528"/>
                  <a:pt x="3851" y="546"/>
                  <a:pt x="3860" y="557"/>
                </a:cubicBezTo>
                <a:cubicBezTo>
                  <a:pt x="3886" y="588"/>
                  <a:pt x="3938" y="614"/>
                  <a:pt x="3975" y="624"/>
                </a:cubicBezTo>
                <a:cubicBezTo>
                  <a:pt x="3994" y="637"/>
                  <a:pt x="4013" y="649"/>
                  <a:pt x="4032" y="662"/>
                </a:cubicBezTo>
                <a:cubicBezTo>
                  <a:pt x="4049" y="673"/>
                  <a:pt x="4090" y="682"/>
                  <a:pt x="4090" y="682"/>
                </a:cubicBezTo>
                <a:cubicBezTo>
                  <a:pt x="4093" y="691"/>
                  <a:pt x="4095" y="702"/>
                  <a:pt x="4100" y="710"/>
                </a:cubicBezTo>
                <a:cubicBezTo>
                  <a:pt x="4105" y="718"/>
                  <a:pt x="4115" y="722"/>
                  <a:pt x="4119" y="730"/>
                </a:cubicBezTo>
                <a:cubicBezTo>
                  <a:pt x="4128" y="748"/>
                  <a:pt x="4127" y="770"/>
                  <a:pt x="4138" y="787"/>
                </a:cubicBezTo>
                <a:cubicBezTo>
                  <a:pt x="4156" y="815"/>
                  <a:pt x="4171" y="845"/>
                  <a:pt x="4186" y="874"/>
                </a:cubicBezTo>
                <a:cubicBezTo>
                  <a:pt x="4190" y="883"/>
                  <a:pt x="4190" y="894"/>
                  <a:pt x="4196" y="902"/>
                </a:cubicBezTo>
                <a:cubicBezTo>
                  <a:pt x="4222" y="936"/>
                  <a:pt x="4256" y="966"/>
                  <a:pt x="4292" y="989"/>
                </a:cubicBezTo>
                <a:cubicBezTo>
                  <a:pt x="4295" y="999"/>
                  <a:pt x="4296" y="1009"/>
                  <a:pt x="4301" y="1018"/>
                </a:cubicBezTo>
                <a:cubicBezTo>
                  <a:pt x="4312" y="1038"/>
                  <a:pt x="4340" y="1075"/>
                  <a:pt x="4340" y="1075"/>
                </a:cubicBezTo>
                <a:cubicBezTo>
                  <a:pt x="4367" y="1161"/>
                  <a:pt x="4327" y="1043"/>
                  <a:pt x="4368" y="1133"/>
                </a:cubicBezTo>
                <a:cubicBezTo>
                  <a:pt x="4404" y="1212"/>
                  <a:pt x="4368" y="1169"/>
                  <a:pt x="4407" y="1210"/>
                </a:cubicBezTo>
                <a:cubicBezTo>
                  <a:pt x="4421" y="1253"/>
                  <a:pt x="4443" y="1294"/>
                  <a:pt x="4474" y="1325"/>
                </a:cubicBezTo>
                <a:cubicBezTo>
                  <a:pt x="4490" y="1370"/>
                  <a:pt x="4518" y="1415"/>
                  <a:pt x="4551" y="1450"/>
                </a:cubicBezTo>
                <a:cubicBezTo>
                  <a:pt x="4570" y="1506"/>
                  <a:pt x="4598" y="1581"/>
                  <a:pt x="4647" y="1613"/>
                </a:cubicBezTo>
                <a:cubicBezTo>
                  <a:pt x="4700" y="1578"/>
                  <a:pt x="4719" y="1535"/>
                  <a:pt x="4743" y="1478"/>
                </a:cubicBezTo>
                <a:cubicBezTo>
                  <a:pt x="4771" y="1411"/>
                  <a:pt x="4752" y="1370"/>
                  <a:pt x="4820" y="1325"/>
                </a:cubicBezTo>
                <a:cubicBezTo>
                  <a:pt x="4842" y="1291"/>
                  <a:pt x="4839" y="1308"/>
                  <a:pt x="4839" y="1277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11188" y="5229225"/>
            <a:ext cx="70564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Wskaźnik oscyluje wewnątrz poziomego węża. Brak przewidywań co do kierunku ewentualnego przebicie. Jest on jednak zwykle znaczące. Występuje tu tzw. reguła 50% korekty</a:t>
            </a:r>
          </a:p>
        </p:txBody>
      </p:sp>
      <p:pic>
        <p:nvPicPr>
          <p:cNvPr id="24587" name="Picture 11" descr="C:\Documents and Settings\Sopoćko\Moje dokumenty\Moje obrazy\Rola banku c\canal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</a:t>
            </a:r>
          </a:p>
        </p:txBody>
      </p:sp>
    </p:spTree>
    <p:extLst>
      <p:ext uri="{BB962C8B-B14F-4D97-AF65-F5344CB8AC3E}">
        <p14:creationId xmlns:p14="http://schemas.microsoft.com/office/powerpoint/2010/main" val="8098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1CC-E5AD-4A92-A9FC-23EBD5044DF9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r>
              <a:rPr lang="pl-PL" altLang="pl-PL"/>
              <a:t>Trójkąty i kliny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84213" y="2708275"/>
            <a:ext cx="28797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755650" y="4005263"/>
            <a:ext cx="28082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03800" y="2781300"/>
            <a:ext cx="29527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932363" y="3933825"/>
            <a:ext cx="3095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427038" y="3216275"/>
            <a:ext cx="3048000" cy="1720850"/>
          </a:xfrm>
          <a:custGeom>
            <a:avLst/>
            <a:gdLst>
              <a:gd name="T0" fmla="*/ 0 w 1920"/>
              <a:gd name="T1" fmla="*/ 316 h 1084"/>
              <a:gd name="T2" fmla="*/ 77 w 1920"/>
              <a:gd name="T3" fmla="*/ 211 h 1084"/>
              <a:gd name="T4" fmla="*/ 201 w 1920"/>
              <a:gd name="T5" fmla="*/ 0 h 1084"/>
              <a:gd name="T6" fmla="*/ 259 w 1920"/>
              <a:gd name="T7" fmla="*/ 240 h 1084"/>
              <a:gd name="T8" fmla="*/ 365 w 1920"/>
              <a:gd name="T9" fmla="*/ 153 h 1084"/>
              <a:gd name="T10" fmla="*/ 461 w 1920"/>
              <a:gd name="T11" fmla="*/ 19 h 1084"/>
              <a:gd name="T12" fmla="*/ 557 w 1920"/>
              <a:gd name="T13" fmla="*/ 28 h 1084"/>
              <a:gd name="T14" fmla="*/ 576 w 1920"/>
              <a:gd name="T15" fmla="*/ 796 h 1084"/>
              <a:gd name="T16" fmla="*/ 595 w 1920"/>
              <a:gd name="T17" fmla="*/ 1084 h 1084"/>
              <a:gd name="T18" fmla="*/ 662 w 1920"/>
              <a:gd name="T19" fmla="*/ 1075 h 1084"/>
              <a:gd name="T20" fmla="*/ 701 w 1920"/>
              <a:gd name="T21" fmla="*/ 1046 h 1084"/>
              <a:gd name="T22" fmla="*/ 768 w 1920"/>
              <a:gd name="T23" fmla="*/ 1027 h 1084"/>
              <a:gd name="T24" fmla="*/ 806 w 1920"/>
              <a:gd name="T25" fmla="*/ 998 h 1084"/>
              <a:gd name="T26" fmla="*/ 864 w 1920"/>
              <a:gd name="T27" fmla="*/ 979 h 1084"/>
              <a:gd name="T28" fmla="*/ 1046 w 1920"/>
              <a:gd name="T29" fmla="*/ 595 h 1084"/>
              <a:gd name="T30" fmla="*/ 1094 w 1920"/>
              <a:gd name="T31" fmla="*/ 412 h 1084"/>
              <a:gd name="T32" fmla="*/ 1085 w 1920"/>
              <a:gd name="T33" fmla="*/ 336 h 1084"/>
              <a:gd name="T34" fmla="*/ 1075 w 1920"/>
              <a:gd name="T35" fmla="*/ 307 h 1084"/>
              <a:gd name="T36" fmla="*/ 1094 w 1920"/>
              <a:gd name="T37" fmla="*/ 172 h 1084"/>
              <a:gd name="T38" fmla="*/ 1113 w 1920"/>
              <a:gd name="T39" fmla="*/ 240 h 1084"/>
              <a:gd name="T40" fmla="*/ 1181 w 1920"/>
              <a:gd name="T41" fmla="*/ 336 h 1084"/>
              <a:gd name="T42" fmla="*/ 1248 w 1920"/>
              <a:gd name="T43" fmla="*/ 432 h 1084"/>
              <a:gd name="T44" fmla="*/ 1286 w 1920"/>
              <a:gd name="T45" fmla="*/ 528 h 1084"/>
              <a:gd name="T46" fmla="*/ 1325 w 1920"/>
              <a:gd name="T47" fmla="*/ 662 h 1084"/>
              <a:gd name="T48" fmla="*/ 1344 w 1920"/>
              <a:gd name="T49" fmla="*/ 720 h 1084"/>
              <a:gd name="T50" fmla="*/ 1497 w 1920"/>
              <a:gd name="T51" fmla="*/ 614 h 1084"/>
              <a:gd name="T52" fmla="*/ 1613 w 1920"/>
              <a:gd name="T53" fmla="*/ 528 h 1084"/>
              <a:gd name="T54" fmla="*/ 1651 w 1920"/>
              <a:gd name="T55" fmla="*/ 480 h 1084"/>
              <a:gd name="T56" fmla="*/ 1661 w 1920"/>
              <a:gd name="T57" fmla="*/ 451 h 1084"/>
              <a:gd name="T58" fmla="*/ 1699 w 1920"/>
              <a:gd name="T59" fmla="*/ 441 h 1084"/>
              <a:gd name="T60" fmla="*/ 1728 w 1920"/>
              <a:gd name="T61" fmla="*/ 451 h 1084"/>
              <a:gd name="T62" fmla="*/ 1737 w 1920"/>
              <a:gd name="T63" fmla="*/ 480 h 1084"/>
              <a:gd name="T64" fmla="*/ 1766 w 1920"/>
              <a:gd name="T65" fmla="*/ 585 h 1084"/>
              <a:gd name="T66" fmla="*/ 1881 w 1920"/>
              <a:gd name="T67" fmla="*/ 547 h 1084"/>
              <a:gd name="T68" fmla="*/ 1920 w 1920"/>
              <a:gd name="T69" fmla="*/ 528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0" h="1084">
                <a:moveTo>
                  <a:pt x="0" y="316"/>
                </a:moveTo>
                <a:cubicBezTo>
                  <a:pt x="27" y="282"/>
                  <a:pt x="55" y="249"/>
                  <a:pt x="77" y="211"/>
                </a:cubicBezTo>
                <a:cubicBezTo>
                  <a:pt x="121" y="136"/>
                  <a:pt x="138" y="63"/>
                  <a:pt x="201" y="0"/>
                </a:cubicBezTo>
                <a:cubicBezTo>
                  <a:pt x="253" y="72"/>
                  <a:pt x="199" y="177"/>
                  <a:pt x="259" y="240"/>
                </a:cubicBezTo>
                <a:cubicBezTo>
                  <a:pt x="290" y="208"/>
                  <a:pt x="328" y="177"/>
                  <a:pt x="365" y="153"/>
                </a:cubicBezTo>
                <a:cubicBezTo>
                  <a:pt x="386" y="118"/>
                  <a:pt x="432" y="32"/>
                  <a:pt x="461" y="19"/>
                </a:cubicBezTo>
                <a:cubicBezTo>
                  <a:pt x="490" y="5"/>
                  <a:pt x="525" y="25"/>
                  <a:pt x="557" y="28"/>
                </a:cubicBezTo>
                <a:cubicBezTo>
                  <a:pt x="640" y="294"/>
                  <a:pt x="554" y="8"/>
                  <a:pt x="576" y="796"/>
                </a:cubicBezTo>
                <a:cubicBezTo>
                  <a:pt x="579" y="892"/>
                  <a:pt x="595" y="1084"/>
                  <a:pt x="595" y="1084"/>
                </a:cubicBezTo>
                <a:cubicBezTo>
                  <a:pt x="617" y="1081"/>
                  <a:pt x="641" y="1083"/>
                  <a:pt x="662" y="1075"/>
                </a:cubicBezTo>
                <a:cubicBezTo>
                  <a:pt x="677" y="1070"/>
                  <a:pt x="687" y="1053"/>
                  <a:pt x="701" y="1046"/>
                </a:cubicBezTo>
                <a:cubicBezTo>
                  <a:pt x="722" y="1036"/>
                  <a:pt x="746" y="1034"/>
                  <a:pt x="768" y="1027"/>
                </a:cubicBezTo>
                <a:cubicBezTo>
                  <a:pt x="781" y="1017"/>
                  <a:pt x="792" y="1005"/>
                  <a:pt x="806" y="998"/>
                </a:cubicBezTo>
                <a:cubicBezTo>
                  <a:pt x="824" y="989"/>
                  <a:pt x="864" y="979"/>
                  <a:pt x="864" y="979"/>
                </a:cubicBezTo>
                <a:cubicBezTo>
                  <a:pt x="965" y="851"/>
                  <a:pt x="1008" y="749"/>
                  <a:pt x="1046" y="595"/>
                </a:cubicBezTo>
                <a:cubicBezTo>
                  <a:pt x="1061" y="533"/>
                  <a:pt x="1082" y="476"/>
                  <a:pt x="1094" y="412"/>
                </a:cubicBezTo>
                <a:cubicBezTo>
                  <a:pt x="1091" y="387"/>
                  <a:pt x="1090" y="361"/>
                  <a:pt x="1085" y="336"/>
                </a:cubicBezTo>
                <a:cubicBezTo>
                  <a:pt x="1083" y="326"/>
                  <a:pt x="1075" y="317"/>
                  <a:pt x="1075" y="307"/>
                </a:cubicBezTo>
                <a:cubicBezTo>
                  <a:pt x="1075" y="291"/>
                  <a:pt x="1090" y="195"/>
                  <a:pt x="1094" y="172"/>
                </a:cubicBezTo>
                <a:cubicBezTo>
                  <a:pt x="1102" y="194"/>
                  <a:pt x="1105" y="218"/>
                  <a:pt x="1113" y="240"/>
                </a:cubicBezTo>
                <a:cubicBezTo>
                  <a:pt x="1128" y="280"/>
                  <a:pt x="1159" y="303"/>
                  <a:pt x="1181" y="336"/>
                </a:cubicBezTo>
                <a:cubicBezTo>
                  <a:pt x="1204" y="370"/>
                  <a:pt x="1219" y="402"/>
                  <a:pt x="1248" y="432"/>
                </a:cubicBezTo>
                <a:cubicBezTo>
                  <a:pt x="1257" y="470"/>
                  <a:pt x="1265" y="495"/>
                  <a:pt x="1286" y="528"/>
                </a:cubicBezTo>
                <a:cubicBezTo>
                  <a:pt x="1296" y="574"/>
                  <a:pt x="1310" y="617"/>
                  <a:pt x="1325" y="662"/>
                </a:cubicBezTo>
                <a:cubicBezTo>
                  <a:pt x="1331" y="681"/>
                  <a:pt x="1344" y="720"/>
                  <a:pt x="1344" y="720"/>
                </a:cubicBezTo>
                <a:cubicBezTo>
                  <a:pt x="1405" y="699"/>
                  <a:pt x="1445" y="656"/>
                  <a:pt x="1497" y="614"/>
                </a:cubicBezTo>
                <a:cubicBezTo>
                  <a:pt x="1535" y="584"/>
                  <a:pt x="1580" y="563"/>
                  <a:pt x="1613" y="528"/>
                </a:cubicBezTo>
                <a:cubicBezTo>
                  <a:pt x="1629" y="511"/>
                  <a:pt x="1640" y="502"/>
                  <a:pt x="1651" y="480"/>
                </a:cubicBezTo>
                <a:cubicBezTo>
                  <a:pt x="1656" y="471"/>
                  <a:pt x="1653" y="457"/>
                  <a:pt x="1661" y="451"/>
                </a:cubicBezTo>
                <a:cubicBezTo>
                  <a:pt x="1671" y="443"/>
                  <a:pt x="1686" y="444"/>
                  <a:pt x="1699" y="441"/>
                </a:cubicBezTo>
                <a:cubicBezTo>
                  <a:pt x="1709" y="444"/>
                  <a:pt x="1721" y="444"/>
                  <a:pt x="1728" y="451"/>
                </a:cubicBezTo>
                <a:cubicBezTo>
                  <a:pt x="1735" y="458"/>
                  <a:pt x="1734" y="470"/>
                  <a:pt x="1737" y="480"/>
                </a:cubicBezTo>
                <a:cubicBezTo>
                  <a:pt x="1749" y="515"/>
                  <a:pt x="1755" y="550"/>
                  <a:pt x="1766" y="585"/>
                </a:cubicBezTo>
                <a:cubicBezTo>
                  <a:pt x="1832" y="575"/>
                  <a:pt x="1827" y="564"/>
                  <a:pt x="1881" y="547"/>
                </a:cubicBezTo>
                <a:cubicBezTo>
                  <a:pt x="1913" y="526"/>
                  <a:pt x="1898" y="528"/>
                  <a:pt x="1920" y="52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4678363" y="3001963"/>
            <a:ext cx="3170237" cy="1554162"/>
          </a:xfrm>
          <a:custGeom>
            <a:avLst/>
            <a:gdLst>
              <a:gd name="T0" fmla="*/ 0 w 1997"/>
              <a:gd name="T1" fmla="*/ 221 h 979"/>
              <a:gd name="T2" fmla="*/ 39 w 1997"/>
              <a:gd name="T3" fmla="*/ 192 h 979"/>
              <a:gd name="T4" fmla="*/ 67 w 1997"/>
              <a:gd name="T5" fmla="*/ 183 h 979"/>
              <a:gd name="T6" fmla="*/ 87 w 1997"/>
              <a:gd name="T7" fmla="*/ 163 h 979"/>
              <a:gd name="T8" fmla="*/ 154 w 1997"/>
              <a:gd name="T9" fmla="*/ 125 h 979"/>
              <a:gd name="T10" fmla="*/ 279 w 1997"/>
              <a:gd name="T11" fmla="*/ 29 h 979"/>
              <a:gd name="T12" fmla="*/ 365 w 1997"/>
              <a:gd name="T13" fmla="*/ 0 h 979"/>
              <a:gd name="T14" fmla="*/ 413 w 1997"/>
              <a:gd name="T15" fmla="*/ 87 h 979"/>
              <a:gd name="T16" fmla="*/ 423 w 1997"/>
              <a:gd name="T17" fmla="*/ 250 h 979"/>
              <a:gd name="T18" fmla="*/ 432 w 1997"/>
              <a:gd name="T19" fmla="*/ 336 h 979"/>
              <a:gd name="T20" fmla="*/ 471 w 1997"/>
              <a:gd name="T21" fmla="*/ 519 h 979"/>
              <a:gd name="T22" fmla="*/ 509 w 1997"/>
              <a:gd name="T23" fmla="*/ 605 h 979"/>
              <a:gd name="T24" fmla="*/ 595 w 1997"/>
              <a:gd name="T25" fmla="*/ 538 h 979"/>
              <a:gd name="T26" fmla="*/ 691 w 1997"/>
              <a:gd name="T27" fmla="*/ 480 h 979"/>
              <a:gd name="T28" fmla="*/ 835 w 1997"/>
              <a:gd name="T29" fmla="*/ 375 h 979"/>
              <a:gd name="T30" fmla="*/ 903 w 1997"/>
              <a:gd name="T31" fmla="*/ 394 h 979"/>
              <a:gd name="T32" fmla="*/ 970 w 1997"/>
              <a:gd name="T33" fmla="*/ 547 h 979"/>
              <a:gd name="T34" fmla="*/ 1018 w 1997"/>
              <a:gd name="T35" fmla="*/ 653 h 979"/>
              <a:gd name="T36" fmla="*/ 1095 w 1997"/>
              <a:gd name="T37" fmla="*/ 595 h 979"/>
              <a:gd name="T38" fmla="*/ 1133 w 1997"/>
              <a:gd name="T39" fmla="*/ 672 h 979"/>
              <a:gd name="T40" fmla="*/ 1210 w 1997"/>
              <a:gd name="T41" fmla="*/ 778 h 979"/>
              <a:gd name="T42" fmla="*/ 1239 w 1997"/>
              <a:gd name="T43" fmla="*/ 787 h 979"/>
              <a:gd name="T44" fmla="*/ 1277 w 1997"/>
              <a:gd name="T45" fmla="*/ 778 h 979"/>
              <a:gd name="T46" fmla="*/ 1335 w 1997"/>
              <a:gd name="T47" fmla="*/ 759 h 979"/>
              <a:gd name="T48" fmla="*/ 1431 w 1997"/>
              <a:gd name="T49" fmla="*/ 672 h 979"/>
              <a:gd name="T50" fmla="*/ 1594 w 1997"/>
              <a:gd name="T51" fmla="*/ 883 h 979"/>
              <a:gd name="T52" fmla="*/ 1699 w 1997"/>
              <a:gd name="T53" fmla="*/ 864 h 979"/>
              <a:gd name="T54" fmla="*/ 1719 w 1997"/>
              <a:gd name="T55" fmla="*/ 883 h 979"/>
              <a:gd name="T56" fmla="*/ 1901 w 1997"/>
              <a:gd name="T57" fmla="*/ 941 h 979"/>
              <a:gd name="T58" fmla="*/ 1997 w 1997"/>
              <a:gd name="T59" fmla="*/ 979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7" h="979">
                <a:moveTo>
                  <a:pt x="0" y="221"/>
                </a:moveTo>
                <a:cubicBezTo>
                  <a:pt x="13" y="211"/>
                  <a:pt x="25" y="200"/>
                  <a:pt x="39" y="192"/>
                </a:cubicBezTo>
                <a:cubicBezTo>
                  <a:pt x="48" y="187"/>
                  <a:pt x="59" y="188"/>
                  <a:pt x="67" y="183"/>
                </a:cubicBezTo>
                <a:cubicBezTo>
                  <a:pt x="75" y="178"/>
                  <a:pt x="80" y="169"/>
                  <a:pt x="87" y="163"/>
                </a:cubicBezTo>
                <a:cubicBezTo>
                  <a:pt x="121" y="135"/>
                  <a:pt x="112" y="150"/>
                  <a:pt x="154" y="125"/>
                </a:cubicBezTo>
                <a:cubicBezTo>
                  <a:pt x="200" y="98"/>
                  <a:pt x="234" y="56"/>
                  <a:pt x="279" y="29"/>
                </a:cubicBezTo>
                <a:cubicBezTo>
                  <a:pt x="303" y="15"/>
                  <a:pt x="339" y="9"/>
                  <a:pt x="365" y="0"/>
                </a:cubicBezTo>
                <a:cubicBezTo>
                  <a:pt x="384" y="29"/>
                  <a:pt x="394" y="58"/>
                  <a:pt x="413" y="87"/>
                </a:cubicBezTo>
                <a:cubicBezTo>
                  <a:pt x="429" y="149"/>
                  <a:pt x="431" y="183"/>
                  <a:pt x="423" y="250"/>
                </a:cubicBezTo>
                <a:cubicBezTo>
                  <a:pt x="434" y="285"/>
                  <a:pt x="421" y="301"/>
                  <a:pt x="432" y="336"/>
                </a:cubicBezTo>
                <a:cubicBezTo>
                  <a:pt x="439" y="399"/>
                  <a:pt x="434" y="466"/>
                  <a:pt x="471" y="519"/>
                </a:cubicBezTo>
                <a:cubicBezTo>
                  <a:pt x="481" y="550"/>
                  <a:pt x="498" y="574"/>
                  <a:pt x="509" y="605"/>
                </a:cubicBezTo>
                <a:cubicBezTo>
                  <a:pt x="574" y="540"/>
                  <a:pt x="541" y="555"/>
                  <a:pt x="595" y="538"/>
                </a:cubicBezTo>
                <a:cubicBezTo>
                  <a:pt x="626" y="517"/>
                  <a:pt x="662" y="503"/>
                  <a:pt x="691" y="480"/>
                </a:cubicBezTo>
                <a:cubicBezTo>
                  <a:pt x="738" y="443"/>
                  <a:pt x="777" y="394"/>
                  <a:pt x="835" y="375"/>
                </a:cubicBezTo>
                <a:cubicBezTo>
                  <a:pt x="872" y="338"/>
                  <a:pt x="878" y="358"/>
                  <a:pt x="903" y="394"/>
                </a:cubicBezTo>
                <a:cubicBezTo>
                  <a:pt x="919" y="447"/>
                  <a:pt x="951" y="494"/>
                  <a:pt x="970" y="547"/>
                </a:cubicBezTo>
                <a:cubicBezTo>
                  <a:pt x="978" y="605"/>
                  <a:pt x="964" y="635"/>
                  <a:pt x="1018" y="653"/>
                </a:cubicBezTo>
                <a:cubicBezTo>
                  <a:pt x="1083" y="610"/>
                  <a:pt x="1059" y="631"/>
                  <a:pt x="1095" y="595"/>
                </a:cubicBezTo>
                <a:cubicBezTo>
                  <a:pt x="1128" y="630"/>
                  <a:pt x="1111" y="606"/>
                  <a:pt x="1133" y="672"/>
                </a:cubicBezTo>
                <a:cubicBezTo>
                  <a:pt x="1135" y="678"/>
                  <a:pt x="1198" y="768"/>
                  <a:pt x="1210" y="778"/>
                </a:cubicBezTo>
                <a:cubicBezTo>
                  <a:pt x="1218" y="784"/>
                  <a:pt x="1229" y="784"/>
                  <a:pt x="1239" y="787"/>
                </a:cubicBezTo>
                <a:cubicBezTo>
                  <a:pt x="1252" y="784"/>
                  <a:pt x="1265" y="782"/>
                  <a:pt x="1277" y="778"/>
                </a:cubicBezTo>
                <a:cubicBezTo>
                  <a:pt x="1297" y="772"/>
                  <a:pt x="1335" y="759"/>
                  <a:pt x="1335" y="759"/>
                </a:cubicBezTo>
                <a:cubicBezTo>
                  <a:pt x="1359" y="723"/>
                  <a:pt x="1395" y="696"/>
                  <a:pt x="1431" y="672"/>
                </a:cubicBezTo>
                <a:cubicBezTo>
                  <a:pt x="1511" y="726"/>
                  <a:pt x="1516" y="832"/>
                  <a:pt x="1594" y="883"/>
                </a:cubicBezTo>
                <a:cubicBezTo>
                  <a:pt x="1638" y="873"/>
                  <a:pt x="1656" y="850"/>
                  <a:pt x="1699" y="864"/>
                </a:cubicBezTo>
                <a:cubicBezTo>
                  <a:pt x="1706" y="870"/>
                  <a:pt x="1712" y="877"/>
                  <a:pt x="1719" y="883"/>
                </a:cubicBezTo>
                <a:cubicBezTo>
                  <a:pt x="1800" y="963"/>
                  <a:pt x="1742" y="929"/>
                  <a:pt x="1901" y="941"/>
                </a:cubicBezTo>
                <a:cubicBezTo>
                  <a:pt x="1930" y="960"/>
                  <a:pt x="1961" y="979"/>
                  <a:pt x="1997" y="97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71550" y="5373688"/>
            <a:ext cx="7848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Trójkąt – przy równoramienyym kierunek kursu nieprzewidywalny, jeśli prostokątny – w kierunku linii pochyłej</a:t>
            </a:r>
          </a:p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Klin – kurs powinien iść w kierunku przeciwnym do nachylenia</a:t>
            </a:r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7848600" y="4267200"/>
            <a:ext cx="1096963" cy="361950"/>
          </a:xfrm>
          <a:custGeom>
            <a:avLst/>
            <a:gdLst>
              <a:gd name="T0" fmla="*/ 0 w 691"/>
              <a:gd name="T1" fmla="*/ 192 h 228"/>
              <a:gd name="T2" fmla="*/ 221 w 691"/>
              <a:gd name="T3" fmla="*/ 144 h 228"/>
              <a:gd name="T4" fmla="*/ 365 w 691"/>
              <a:gd name="T5" fmla="*/ 77 h 228"/>
              <a:gd name="T6" fmla="*/ 490 w 691"/>
              <a:gd name="T7" fmla="*/ 77 h 228"/>
              <a:gd name="T8" fmla="*/ 634 w 691"/>
              <a:gd name="T9" fmla="*/ 48 h 228"/>
              <a:gd name="T10" fmla="*/ 691 w 691"/>
              <a:gd name="T1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1" h="228">
                <a:moveTo>
                  <a:pt x="0" y="192"/>
                </a:moveTo>
                <a:cubicBezTo>
                  <a:pt x="104" y="228"/>
                  <a:pt x="136" y="166"/>
                  <a:pt x="221" y="144"/>
                </a:cubicBezTo>
                <a:cubicBezTo>
                  <a:pt x="271" y="110"/>
                  <a:pt x="305" y="91"/>
                  <a:pt x="365" y="77"/>
                </a:cubicBezTo>
                <a:cubicBezTo>
                  <a:pt x="416" y="44"/>
                  <a:pt x="440" y="44"/>
                  <a:pt x="490" y="77"/>
                </a:cubicBezTo>
                <a:cubicBezTo>
                  <a:pt x="539" y="70"/>
                  <a:pt x="587" y="64"/>
                  <a:pt x="634" y="48"/>
                </a:cubicBezTo>
                <a:cubicBezTo>
                  <a:pt x="648" y="27"/>
                  <a:pt x="661" y="0"/>
                  <a:pt x="69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25613" name="Picture 13" descr="C:\Documents and Settings\Sopoćko\Moje dokumenty\Moje obrazy\Rola banku c\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733800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 cd.</a:t>
            </a:r>
          </a:p>
        </p:txBody>
      </p:sp>
    </p:spTree>
    <p:extLst>
      <p:ext uri="{BB962C8B-B14F-4D97-AF65-F5344CB8AC3E}">
        <p14:creationId xmlns:p14="http://schemas.microsoft.com/office/powerpoint/2010/main" val="11006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54DC-82E3-4C56-9E89-5C82DC0B29AC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22325"/>
          </a:xfrm>
        </p:spPr>
        <p:txBody>
          <a:bodyPr/>
          <a:lstStyle/>
          <a:p>
            <a:r>
              <a:rPr lang="pl-PL" altLang="pl-PL"/>
              <a:t>Flagi, proporczyki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339975" y="29972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539750" y="2636838"/>
            <a:ext cx="3903663" cy="1936750"/>
            <a:chOff x="340" y="2160"/>
            <a:chExt cx="2459" cy="1220"/>
          </a:xfrm>
        </p:grpSpPr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340" y="2160"/>
              <a:ext cx="2459" cy="1220"/>
            </a:xfrm>
            <a:custGeom>
              <a:avLst/>
              <a:gdLst>
                <a:gd name="T0" fmla="*/ 0 w 2459"/>
                <a:gd name="T1" fmla="*/ 1220 h 1220"/>
                <a:gd name="T2" fmla="*/ 155 w 2459"/>
                <a:gd name="T3" fmla="*/ 1093 h 1220"/>
                <a:gd name="T4" fmla="*/ 281 w 2459"/>
                <a:gd name="T5" fmla="*/ 995 h 1220"/>
                <a:gd name="T6" fmla="*/ 422 w 2459"/>
                <a:gd name="T7" fmla="*/ 1023 h 1220"/>
                <a:gd name="T8" fmla="*/ 464 w 2459"/>
                <a:gd name="T9" fmla="*/ 995 h 1220"/>
                <a:gd name="T10" fmla="*/ 506 w 2459"/>
                <a:gd name="T11" fmla="*/ 981 h 1220"/>
                <a:gd name="T12" fmla="*/ 548 w 2459"/>
                <a:gd name="T13" fmla="*/ 939 h 1220"/>
                <a:gd name="T14" fmla="*/ 576 w 2459"/>
                <a:gd name="T15" fmla="*/ 897 h 1220"/>
                <a:gd name="T16" fmla="*/ 604 w 2459"/>
                <a:gd name="T17" fmla="*/ 939 h 1220"/>
                <a:gd name="T18" fmla="*/ 731 w 2459"/>
                <a:gd name="T19" fmla="*/ 1037 h 1220"/>
                <a:gd name="T20" fmla="*/ 857 w 2459"/>
                <a:gd name="T21" fmla="*/ 1009 h 1220"/>
                <a:gd name="T22" fmla="*/ 871 w 2459"/>
                <a:gd name="T23" fmla="*/ 967 h 1220"/>
                <a:gd name="T24" fmla="*/ 913 w 2459"/>
                <a:gd name="T25" fmla="*/ 925 h 1220"/>
                <a:gd name="T26" fmla="*/ 998 w 2459"/>
                <a:gd name="T27" fmla="*/ 798 h 1220"/>
                <a:gd name="T28" fmla="*/ 1012 w 2459"/>
                <a:gd name="T29" fmla="*/ 756 h 1220"/>
                <a:gd name="T30" fmla="*/ 1152 w 2459"/>
                <a:gd name="T31" fmla="*/ 545 h 1220"/>
                <a:gd name="T32" fmla="*/ 1180 w 2459"/>
                <a:gd name="T33" fmla="*/ 461 h 1220"/>
                <a:gd name="T34" fmla="*/ 1293 w 2459"/>
                <a:gd name="T35" fmla="*/ 264 h 1220"/>
                <a:gd name="T36" fmla="*/ 1377 w 2459"/>
                <a:gd name="T37" fmla="*/ 138 h 1220"/>
                <a:gd name="T38" fmla="*/ 1377 w 2459"/>
                <a:gd name="T39" fmla="*/ 279 h 1220"/>
                <a:gd name="T40" fmla="*/ 1391 w 2459"/>
                <a:gd name="T41" fmla="*/ 363 h 1220"/>
                <a:gd name="T42" fmla="*/ 1433 w 2459"/>
                <a:gd name="T43" fmla="*/ 321 h 1220"/>
                <a:gd name="T44" fmla="*/ 1461 w 2459"/>
                <a:gd name="T45" fmla="*/ 279 h 1220"/>
                <a:gd name="T46" fmla="*/ 1546 w 2459"/>
                <a:gd name="T47" fmla="*/ 222 h 1220"/>
                <a:gd name="T48" fmla="*/ 1546 w 2459"/>
                <a:gd name="T49" fmla="*/ 433 h 1220"/>
                <a:gd name="T50" fmla="*/ 1602 w 2459"/>
                <a:gd name="T51" fmla="*/ 391 h 1220"/>
                <a:gd name="T52" fmla="*/ 1644 w 2459"/>
                <a:gd name="T53" fmla="*/ 363 h 1220"/>
                <a:gd name="T54" fmla="*/ 1672 w 2459"/>
                <a:gd name="T55" fmla="*/ 321 h 1220"/>
                <a:gd name="T56" fmla="*/ 1700 w 2459"/>
                <a:gd name="T57" fmla="*/ 363 h 1220"/>
                <a:gd name="T58" fmla="*/ 1728 w 2459"/>
                <a:gd name="T59" fmla="*/ 489 h 1220"/>
                <a:gd name="T60" fmla="*/ 1770 w 2459"/>
                <a:gd name="T61" fmla="*/ 475 h 1220"/>
                <a:gd name="T62" fmla="*/ 1812 w 2459"/>
                <a:gd name="T63" fmla="*/ 447 h 1220"/>
                <a:gd name="T64" fmla="*/ 1911 w 2459"/>
                <a:gd name="T65" fmla="*/ 419 h 1220"/>
                <a:gd name="T66" fmla="*/ 1925 w 2459"/>
                <a:gd name="T67" fmla="*/ 545 h 1220"/>
                <a:gd name="T68" fmla="*/ 2009 w 2459"/>
                <a:gd name="T69" fmla="*/ 489 h 1220"/>
                <a:gd name="T70" fmla="*/ 2065 w 2459"/>
                <a:gd name="T71" fmla="*/ 475 h 1220"/>
                <a:gd name="T72" fmla="*/ 2346 w 2459"/>
                <a:gd name="T73" fmla="*/ 363 h 1220"/>
                <a:gd name="T74" fmla="*/ 2459 w 2459"/>
                <a:gd name="T75" fmla="*/ 30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9" h="1220">
                  <a:moveTo>
                    <a:pt x="0" y="1220"/>
                  </a:moveTo>
                  <a:cubicBezTo>
                    <a:pt x="53" y="1184"/>
                    <a:pt x="110" y="1138"/>
                    <a:pt x="155" y="1093"/>
                  </a:cubicBezTo>
                  <a:cubicBezTo>
                    <a:pt x="212" y="1036"/>
                    <a:pt x="202" y="1021"/>
                    <a:pt x="281" y="995"/>
                  </a:cubicBezTo>
                  <a:cubicBezTo>
                    <a:pt x="327" y="1010"/>
                    <a:pt x="372" y="1028"/>
                    <a:pt x="422" y="1023"/>
                  </a:cubicBezTo>
                  <a:cubicBezTo>
                    <a:pt x="439" y="1021"/>
                    <a:pt x="449" y="1003"/>
                    <a:pt x="464" y="995"/>
                  </a:cubicBezTo>
                  <a:cubicBezTo>
                    <a:pt x="477" y="988"/>
                    <a:pt x="492" y="986"/>
                    <a:pt x="506" y="981"/>
                  </a:cubicBezTo>
                  <a:cubicBezTo>
                    <a:pt x="520" y="967"/>
                    <a:pt x="535" y="954"/>
                    <a:pt x="548" y="939"/>
                  </a:cubicBezTo>
                  <a:cubicBezTo>
                    <a:pt x="559" y="926"/>
                    <a:pt x="559" y="897"/>
                    <a:pt x="576" y="897"/>
                  </a:cubicBezTo>
                  <a:cubicBezTo>
                    <a:pt x="593" y="897"/>
                    <a:pt x="594" y="925"/>
                    <a:pt x="604" y="939"/>
                  </a:cubicBezTo>
                  <a:cubicBezTo>
                    <a:pt x="648" y="1001"/>
                    <a:pt x="659" y="1019"/>
                    <a:pt x="731" y="1037"/>
                  </a:cubicBezTo>
                  <a:cubicBezTo>
                    <a:pt x="739" y="1036"/>
                    <a:pt x="844" y="1022"/>
                    <a:pt x="857" y="1009"/>
                  </a:cubicBezTo>
                  <a:cubicBezTo>
                    <a:pt x="867" y="999"/>
                    <a:pt x="863" y="979"/>
                    <a:pt x="871" y="967"/>
                  </a:cubicBezTo>
                  <a:cubicBezTo>
                    <a:pt x="882" y="951"/>
                    <a:pt x="899" y="939"/>
                    <a:pt x="913" y="925"/>
                  </a:cubicBezTo>
                  <a:cubicBezTo>
                    <a:pt x="931" y="870"/>
                    <a:pt x="973" y="849"/>
                    <a:pt x="998" y="798"/>
                  </a:cubicBezTo>
                  <a:cubicBezTo>
                    <a:pt x="1005" y="785"/>
                    <a:pt x="1005" y="769"/>
                    <a:pt x="1012" y="756"/>
                  </a:cubicBezTo>
                  <a:cubicBezTo>
                    <a:pt x="1052" y="683"/>
                    <a:pt x="1107" y="615"/>
                    <a:pt x="1152" y="545"/>
                  </a:cubicBezTo>
                  <a:cubicBezTo>
                    <a:pt x="1168" y="520"/>
                    <a:pt x="1164" y="486"/>
                    <a:pt x="1180" y="461"/>
                  </a:cubicBezTo>
                  <a:cubicBezTo>
                    <a:pt x="1229" y="387"/>
                    <a:pt x="1229" y="330"/>
                    <a:pt x="1293" y="264"/>
                  </a:cubicBezTo>
                  <a:cubicBezTo>
                    <a:pt x="1312" y="208"/>
                    <a:pt x="1335" y="180"/>
                    <a:pt x="1377" y="138"/>
                  </a:cubicBezTo>
                  <a:cubicBezTo>
                    <a:pt x="1411" y="0"/>
                    <a:pt x="1377" y="124"/>
                    <a:pt x="1377" y="279"/>
                  </a:cubicBezTo>
                  <a:cubicBezTo>
                    <a:pt x="1377" y="307"/>
                    <a:pt x="1386" y="335"/>
                    <a:pt x="1391" y="363"/>
                  </a:cubicBezTo>
                  <a:cubicBezTo>
                    <a:pt x="1405" y="349"/>
                    <a:pt x="1420" y="336"/>
                    <a:pt x="1433" y="321"/>
                  </a:cubicBezTo>
                  <a:cubicBezTo>
                    <a:pt x="1444" y="308"/>
                    <a:pt x="1448" y="290"/>
                    <a:pt x="1461" y="279"/>
                  </a:cubicBezTo>
                  <a:cubicBezTo>
                    <a:pt x="1487" y="257"/>
                    <a:pt x="1546" y="222"/>
                    <a:pt x="1546" y="222"/>
                  </a:cubicBezTo>
                  <a:cubicBezTo>
                    <a:pt x="1528" y="289"/>
                    <a:pt x="1502" y="363"/>
                    <a:pt x="1546" y="433"/>
                  </a:cubicBezTo>
                  <a:cubicBezTo>
                    <a:pt x="1558" y="453"/>
                    <a:pt x="1583" y="405"/>
                    <a:pt x="1602" y="391"/>
                  </a:cubicBezTo>
                  <a:cubicBezTo>
                    <a:pt x="1616" y="381"/>
                    <a:pt x="1630" y="372"/>
                    <a:pt x="1644" y="363"/>
                  </a:cubicBezTo>
                  <a:cubicBezTo>
                    <a:pt x="1653" y="349"/>
                    <a:pt x="1655" y="321"/>
                    <a:pt x="1672" y="321"/>
                  </a:cubicBezTo>
                  <a:cubicBezTo>
                    <a:pt x="1689" y="321"/>
                    <a:pt x="1693" y="348"/>
                    <a:pt x="1700" y="363"/>
                  </a:cubicBezTo>
                  <a:cubicBezTo>
                    <a:pt x="1707" y="380"/>
                    <a:pt x="1726" y="477"/>
                    <a:pt x="1728" y="489"/>
                  </a:cubicBezTo>
                  <a:cubicBezTo>
                    <a:pt x="1742" y="484"/>
                    <a:pt x="1757" y="482"/>
                    <a:pt x="1770" y="475"/>
                  </a:cubicBezTo>
                  <a:cubicBezTo>
                    <a:pt x="1785" y="467"/>
                    <a:pt x="1797" y="454"/>
                    <a:pt x="1812" y="447"/>
                  </a:cubicBezTo>
                  <a:cubicBezTo>
                    <a:pt x="1844" y="434"/>
                    <a:pt x="1878" y="430"/>
                    <a:pt x="1911" y="419"/>
                  </a:cubicBezTo>
                  <a:cubicBezTo>
                    <a:pt x="1916" y="461"/>
                    <a:pt x="1891" y="520"/>
                    <a:pt x="1925" y="545"/>
                  </a:cubicBezTo>
                  <a:cubicBezTo>
                    <a:pt x="1952" y="565"/>
                    <a:pt x="1981" y="508"/>
                    <a:pt x="2009" y="489"/>
                  </a:cubicBezTo>
                  <a:cubicBezTo>
                    <a:pt x="2025" y="478"/>
                    <a:pt x="2046" y="480"/>
                    <a:pt x="2065" y="475"/>
                  </a:cubicBezTo>
                  <a:cubicBezTo>
                    <a:pt x="2153" y="423"/>
                    <a:pt x="2251" y="398"/>
                    <a:pt x="2346" y="363"/>
                  </a:cubicBezTo>
                  <a:cubicBezTo>
                    <a:pt x="2378" y="351"/>
                    <a:pt x="2425" y="307"/>
                    <a:pt x="2459" y="307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1565" y="2160"/>
              <a:ext cx="72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55650" y="4868863"/>
            <a:ext cx="7848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Po silnym wzroście amplitudy wahań są regularne lub zawężające się, nie trzymając poziomego kierunku Wyjście z formacji nastąpi w odwrotnym kierunku niż jej nachylenie </a:t>
            </a:r>
          </a:p>
        </p:txBody>
      </p:sp>
      <p:pic>
        <p:nvPicPr>
          <p:cNvPr id="26638" name="Picture 14" descr="C:\Documents and Settings\Sopoćko\Moje dokumenty\Moje obrazy\Rola banku c\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060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 cd.</a:t>
            </a: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4565650" y="2605088"/>
            <a:ext cx="4371975" cy="2028825"/>
          </a:xfrm>
          <a:custGeom>
            <a:avLst/>
            <a:gdLst>
              <a:gd name="T0" fmla="*/ 0 w 2754"/>
              <a:gd name="T1" fmla="*/ 1278 h 1278"/>
              <a:gd name="T2" fmla="*/ 169 w 2754"/>
              <a:gd name="T3" fmla="*/ 1180 h 1278"/>
              <a:gd name="T4" fmla="*/ 365 w 2754"/>
              <a:gd name="T5" fmla="*/ 1166 h 1278"/>
              <a:gd name="T6" fmla="*/ 464 w 2754"/>
              <a:gd name="T7" fmla="*/ 1124 h 1278"/>
              <a:gd name="T8" fmla="*/ 604 w 2754"/>
              <a:gd name="T9" fmla="*/ 997 h 1278"/>
              <a:gd name="T10" fmla="*/ 717 w 2754"/>
              <a:gd name="T11" fmla="*/ 1082 h 1278"/>
              <a:gd name="T12" fmla="*/ 829 w 2754"/>
              <a:gd name="T13" fmla="*/ 1096 h 1278"/>
              <a:gd name="T14" fmla="*/ 913 w 2754"/>
              <a:gd name="T15" fmla="*/ 1082 h 1278"/>
              <a:gd name="T16" fmla="*/ 955 w 2754"/>
              <a:gd name="T17" fmla="*/ 1040 h 1278"/>
              <a:gd name="T18" fmla="*/ 998 w 2754"/>
              <a:gd name="T19" fmla="*/ 1025 h 1278"/>
              <a:gd name="T20" fmla="*/ 1152 w 2754"/>
              <a:gd name="T21" fmla="*/ 885 h 1278"/>
              <a:gd name="T22" fmla="*/ 1265 w 2754"/>
              <a:gd name="T23" fmla="*/ 773 h 1278"/>
              <a:gd name="T24" fmla="*/ 1363 w 2754"/>
              <a:gd name="T25" fmla="*/ 660 h 1278"/>
              <a:gd name="T26" fmla="*/ 1461 w 2754"/>
              <a:gd name="T27" fmla="*/ 548 h 1278"/>
              <a:gd name="T28" fmla="*/ 1560 w 2754"/>
              <a:gd name="T29" fmla="*/ 435 h 1278"/>
              <a:gd name="T30" fmla="*/ 1588 w 2754"/>
              <a:gd name="T31" fmla="*/ 393 h 1278"/>
              <a:gd name="T32" fmla="*/ 1672 w 2754"/>
              <a:gd name="T33" fmla="*/ 323 h 1278"/>
              <a:gd name="T34" fmla="*/ 1700 w 2754"/>
              <a:gd name="T35" fmla="*/ 281 h 1278"/>
              <a:gd name="T36" fmla="*/ 1784 w 2754"/>
              <a:gd name="T37" fmla="*/ 211 h 1278"/>
              <a:gd name="T38" fmla="*/ 1869 w 2754"/>
              <a:gd name="T39" fmla="*/ 112 h 1278"/>
              <a:gd name="T40" fmla="*/ 1911 w 2754"/>
              <a:gd name="T41" fmla="*/ 42 h 1278"/>
              <a:gd name="T42" fmla="*/ 1953 w 2754"/>
              <a:gd name="T43" fmla="*/ 0 h 1278"/>
              <a:gd name="T44" fmla="*/ 1981 w 2754"/>
              <a:gd name="T45" fmla="*/ 42 h 1278"/>
              <a:gd name="T46" fmla="*/ 1939 w 2754"/>
              <a:gd name="T47" fmla="*/ 168 h 1278"/>
              <a:gd name="T48" fmla="*/ 1883 w 2754"/>
              <a:gd name="T49" fmla="*/ 464 h 1278"/>
              <a:gd name="T50" fmla="*/ 1939 w 2754"/>
              <a:gd name="T51" fmla="*/ 520 h 1278"/>
              <a:gd name="T52" fmla="*/ 1981 w 2754"/>
              <a:gd name="T53" fmla="*/ 492 h 1278"/>
              <a:gd name="T54" fmla="*/ 2122 w 2754"/>
              <a:gd name="T55" fmla="*/ 323 h 1278"/>
              <a:gd name="T56" fmla="*/ 2136 w 2754"/>
              <a:gd name="T57" fmla="*/ 632 h 1278"/>
              <a:gd name="T58" fmla="*/ 2178 w 2754"/>
              <a:gd name="T59" fmla="*/ 618 h 1278"/>
              <a:gd name="T60" fmla="*/ 2262 w 2754"/>
              <a:gd name="T61" fmla="*/ 548 h 1278"/>
              <a:gd name="T62" fmla="*/ 2318 w 2754"/>
              <a:gd name="T63" fmla="*/ 632 h 1278"/>
              <a:gd name="T64" fmla="*/ 2374 w 2754"/>
              <a:gd name="T65" fmla="*/ 618 h 1278"/>
              <a:gd name="T66" fmla="*/ 2459 w 2754"/>
              <a:gd name="T67" fmla="*/ 576 h 1278"/>
              <a:gd name="T68" fmla="*/ 2501 w 2754"/>
              <a:gd name="T69" fmla="*/ 534 h 1278"/>
              <a:gd name="T70" fmla="*/ 2655 w 2754"/>
              <a:gd name="T71" fmla="*/ 435 h 1278"/>
              <a:gd name="T72" fmla="*/ 2712 w 2754"/>
              <a:gd name="T73" fmla="*/ 365 h 1278"/>
              <a:gd name="T74" fmla="*/ 2754 w 2754"/>
              <a:gd name="T75" fmla="*/ 337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4" h="1278">
                <a:moveTo>
                  <a:pt x="0" y="1278"/>
                </a:moveTo>
                <a:cubicBezTo>
                  <a:pt x="42" y="1250"/>
                  <a:pt x="110" y="1187"/>
                  <a:pt x="169" y="1180"/>
                </a:cubicBezTo>
                <a:cubicBezTo>
                  <a:pt x="234" y="1172"/>
                  <a:pt x="300" y="1171"/>
                  <a:pt x="365" y="1166"/>
                </a:cubicBezTo>
                <a:cubicBezTo>
                  <a:pt x="419" y="1153"/>
                  <a:pt x="422" y="1159"/>
                  <a:pt x="464" y="1124"/>
                </a:cubicBezTo>
                <a:cubicBezTo>
                  <a:pt x="524" y="1074"/>
                  <a:pt x="526" y="1023"/>
                  <a:pt x="604" y="997"/>
                </a:cubicBezTo>
                <a:cubicBezTo>
                  <a:pt x="636" y="1019"/>
                  <a:pt x="679" y="1072"/>
                  <a:pt x="717" y="1082"/>
                </a:cubicBezTo>
                <a:cubicBezTo>
                  <a:pt x="753" y="1092"/>
                  <a:pt x="792" y="1091"/>
                  <a:pt x="829" y="1096"/>
                </a:cubicBezTo>
                <a:cubicBezTo>
                  <a:pt x="857" y="1091"/>
                  <a:pt x="887" y="1094"/>
                  <a:pt x="913" y="1082"/>
                </a:cubicBezTo>
                <a:cubicBezTo>
                  <a:pt x="931" y="1074"/>
                  <a:pt x="939" y="1051"/>
                  <a:pt x="955" y="1040"/>
                </a:cubicBezTo>
                <a:cubicBezTo>
                  <a:pt x="968" y="1032"/>
                  <a:pt x="984" y="1030"/>
                  <a:pt x="998" y="1025"/>
                </a:cubicBezTo>
                <a:cubicBezTo>
                  <a:pt x="1038" y="965"/>
                  <a:pt x="1097" y="930"/>
                  <a:pt x="1152" y="885"/>
                </a:cubicBezTo>
                <a:cubicBezTo>
                  <a:pt x="1197" y="847"/>
                  <a:pt x="1215" y="805"/>
                  <a:pt x="1265" y="773"/>
                </a:cubicBezTo>
                <a:cubicBezTo>
                  <a:pt x="1330" y="674"/>
                  <a:pt x="1293" y="707"/>
                  <a:pt x="1363" y="660"/>
                </a:cubicBezTo>
                <a:cubicBezTo>
                  <a:pt x="1428" y="562"/>
                  <a:pt x="1391" y="595"/>
                  <a:pt x="1461" y="548"/>
                </a:cubicBezTo>
                <a:cubicBezTo>
                  <a:pt x="1489" y="506"/>
                  <a:pt x="1532" y="477"/>
                  <a:pt x="1560" y="435"/>
                </a:cubicBezTo>
                <a:cubicBezTo>
                  <a:pt x="1569" y="421"/>
                  <a:pt x="1576" y="405"/>
                  <a:pt x="1588" y="393"/>
                </a:cubicBezTo>
                <a:cubicBezTo>
                  <a:pt x="1698" y="283"/>
                  <a:pt x="1557" y="461"/>
                  <a:pt x="1672" y="323"/>
                </a:cubicBezTo>
                <a:cubicBezTo>
                  <a:pt x="1683" y="310"/>
                  <a:pt x="1688" y="293"/>
                  <a:pt x="1700" y="281"/>
                </a:cubicBezTo>
                <a:cubicBezTo>
                  <a:pt x="1726" y="255"/>
                  <a:pt x="1758" y="237"/>
                  <a:pt x="1784" y="211"/>
                </a:cubicBezTo>
                <a:cubicBezTo>
                  <a:pt x="1814" y="118"/>
                  <a:pt x="1772" y="220"/>
                  <a:pt x="1869" y="112"/>
                </a:cubicBezTo>
                <a:cubicBezTo>
                  <a:pt x="1887" y="92"/>
                  <a:pt x="1895" y="64"/>
                  <a:pt x="1911" y="42"/>
                </a:cubicBezTo>
                <a:cubicBezTo>
                  <a:pt x="1923" y="26"/>
                  <a:pt x="1939" y="14"/>
                  <a:pt x="1953" y="0"/>
                </a:cubicBezTo>
                <a:cubicBezTo>
                  <a:pt x="1962" y="14"/>
                  <a:pt x="1981" y="25"/>
                  <a:pt x="1981" y="42"/>
                </a:cubicBezTo>
                <a:cubicBezTo>
                  <a:pt x="1981" y="71"/>
                  <a:pt x="1946" y="133"/>
                  <a:pt x="1939" y="168"/>
                </a:cubicBezTo>
                <a:cubicBezTo>
                  <a:pt x="1919" y="267"/>
                  <a:pt x="1897" y="364"/>
                  <a:pt x="1883" y="464"/>
                </a:cubicBezTo>
                <a:cubicBezTo>
                  <a:pt x="1902" y="598"/>
                  <a:pt x="1872" y="576"/>
                  <a:pt x="1939" y="520"/>
                </a:cubicBezTo>
                <a:cubicBezTo>
                  <a:pt x="1952" y="509"/>
                  <a:pt x="1967" y="501"/>
                  <a:pt x="1981" y="492"/>
                </a:cubicBezTo>
                <a:cubicBezTo>
                  <a:pt x="2024" y="426"/>
                  <a:pt x="2056" y="366"/>
                  <a:pt x="2122" y="323"/>
                </a:cubicBezTo>
                <a:cubicBezTo>
                  <a:pt x="2127" y="426"/>
                  <a:pt x="2117" y="531"/>
                  <a:pt x="2136" y="632"/>
                </a:cubicBezTo>
                <a:cubicBezTo>
                  <a:pt x="2139" y="646"/>
                  <a:pt x="2166" y="626"/>
                  <a:pt x="2178" y="618"/>
                </a:cubicBezTo>
                <a:cubicBezTo>
                  <a:pt x="2208" y="598"/>
                  <a:pt x="2232" y="568"/>
                  <a:pt x="2262" y="548"/>
                </a:cubicBezTo>
                <a:cubicBezTo>
                  <a:pt x="2283" y="714"/>
                  <a:pt x="2243" y="664"/>
                  <a:pt x="2318" y="632"/>
                </a:cubicBezTo>
                <a:cubicBezTo>
                  <a:pt x="2336" y="624"/>
                  <a:pt x="2355" y="623"/>
                  <a:pt x="2374" y="618"/>
                </a:cubicBezTo>
                <a:cubicBezTo>
                  <a:pt x="2400" y="601"/>
                  <a:pt x="2433" y="594"/>
                  <a:pt x="2459" y="576"/>
                </a:cubicBezTo>
                <a:cubicBezTo>
                  <a:pt x="2475" y="565"/>
                  <a:pt x="2485" y="546"/>
                  <a:pt x="2501" y="534"/>
                </a:cubicBezTo>
                <a:cubicBezTo>
                  <a:pt x="2539" y="505"/>
                  <a:pt x="2608" y="451"/>
                  <a:pt x="2655" y="435"/>
                </a:cubicBezTo>
                <a:cubicBezTo>
                  <a:pt x="2678" y="401"/>
                  <a:pt x="2681" y="389"/>
                  <a:pt x="2712" y="365"/>
                </a:cubicBezTo>
                <a:cubicBezTo>
                  <a:pt x="2725" y="355"/>
                  <a:pt x="2754" y="337"/>
                  <a:pt x="2754" y="337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804025" y="3141663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523163" y="2349500"/>
            <a:ext cx="7921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DD81-4774-4CC6-9707-B5260D44B932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Wachlarz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403350" y="2565400"/>
            <a:ext cx="316865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403350" y="2708920"/>
            <a:ext cx="6192838" cy="1440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403350" y="4149725"/>
            <a:ext cx="6192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476375" y="5157788"/>
            <a:ext cx="5616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>
                <a:solidFill>
                  <a:prstClr val="black"/>
                </a:solidFill>
              </a:rPr>
              <a:t>Oznacza zmianę trendu. Przedstawia. Obniżenie wykresu kursów tak, że poprowadzone skośnie, z jednego punktu linie wsparcia stają się liniami oporu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 cd.</a:t>
            </a:r>
          </a:p>
        </p:txBody>
      </p:sp>
      <p:sp>
        <p:nvSpPr>
          <p:cNvPr id="2" name="Dowolny kształt 1"/>
          <p:cNvSpPr/>
          <p:nvPr/>
        </p:nvSpPr>
        <p:spPr>
          <a:xfrm>
            <a:off x="1431985" y="2933048"/>
            <a:ext cx="6317367" cy="1219581"/>
          </a:xfrm>
          <a:custGeom>
            <a:avLst/>
            <a:gdLst>
              <a:gd name="connsiteX0" fmla="*/ 0 w 6317367"/>
              <a:gd name="connsiteY0" fmla="*/ 1069609 h 1219581"/>
              <a:gd name="connsiteX1" fmla="*/ 112143 w 6317367"/>
              <a:gd name="connsiteY1" fmla="*/ 819443 h 1219581"/>
              <a:gd name="connsiteX2" fmla="*/ 422694 w 6317367"/>
              <a:gd name="connsiteY2" fmla="*/ 810816 h 1219581"/>
              <a:gd name="connsiteX3" fmla="*/ 577970 w 6317367"/>
              <a:gd name="connsiteY3" fmla="*/ 586529 h 1219581"/>
              <a:gd name="connsiteX4" fmla="*/ 992038 w 6317367"/>
              <a:gd name="connsiteY4" fmla="*/ 586529 h 1219581"/>
              <a:gd name="connsiteX5" fmla="*/ 1449238 w 6317367"/>
              <a:gd name="connsiteY5" fmla="*/ 793563 h 1219581"/>
              <a:gd name="connsiteX6" fmla="*/ 1949570 w 6317367"/>
              <a:gd name="connsiteY6" fmla="*/ 681420 h 1219581"/>
              <a:gd name="connsiteX7" fmla="*/ 2182483 w 6317367"/>
              <a:gd name="connsiteY7" fmla="*/ 293231 h 1219581"/>
              <a:gd name="connsiteX8" fmla="*/ 2329132 w 6317367"/>
              <a:gd name="connsiteY8" fmla="*/ 25812 h 1219581"/>
              <a:gd name="connsiteX9" fmla="*/ 2682815 w 6317367"/>
              <a:gd name="connsiteY9" fmla="*/ 60318 h 1219581"/>
              <a:gd name="connsiteX10" fmla="*/ 3001992 w 6317367"/>
              <a:gd name="connsiteY10" fmla="*/ 465760 h 1219581"/>
              <a:gd name="connsiteX11" fmla="*/ 3614468 w 6317367"/>
              <a:gd name="connsiteY11" fmla="*/ 1026477 h 1219581"/>
              <a:gd name="connsiteX12" fmla="*/ 4114800 w 6317367"/>
              <a:gd name="connsiteY12" fmla="*/ 1190378 h 1219581"/>
              <a:gd name="connsiteX13" fmla="*/ 4666890 w 6317367"/>
              <a:gd name="connsiteY13" fmla="*/ 491639 h 1219581"/>
              <a:gd name="connsiteX14" fmla="*/ 5037826 w 6317367"/>
              <a:gd name="connsiteY14" fmla="*/ 129329 h 1219581"/>
              <a:gd name="connsiteX15" fmla="*/ 5779698 w 6317367"/>
              <a:gd name="connsiteY15" fmla="*/ 120703 h 1219581"/>
              <a:gd name="connsiteX16" fmla="*/ 6236898 w 6317367"/>
              <a:gd name="connsiteY16" fmla="*/ 301858 h 1219581"/>
              <a:gd name="connsiteX17" fmla="*/ 6314536 w 6317367"/>
              <a:gd name="connsiteY17" fmla="*/ 336363 h 121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17367" h="1219581">
                <a:moveTo>
                  <a:pt x="0" y="1069609"/>
                </a:moveTo>
                <a:cubicBezTo>
                  <a:pt x="20847" y="966092"/>
                  <a:pt x="41694" y="862575"/>
                  <a:pt x="112143" y="819443"/>
                </a:cubicBezTo>
                <a:cubicBezTo>
                  <a:pt x="182592" y="776311"/>
                  <a:pt x="345056" y="849635"/>
                  <a:pt x="422694" y="810816"/>
                </a:cubicBezTo>
                <a:cubicBezTo>
                  <a:pt x="500332" y="771997"/>
                  <a:pt x="483079" y="623910"/>
                  <a:pt x="577970" y="586529"/>
                </a:cubicBezTo>
                <a:cubicBezTo>
                  <a:pt x="672861" y="549148"/>
                  <a:pt x="846827" y="552023"/>
                  <a:pt x="992038" y="586529"/>
                </a:cubicBezTo>
                <a:cubicBezTo>
                  <a:pt x="1137249" y="621035"/>
                  <a:pt x="1289649" y="777748"/>
                  <a:pt x="1449238" y="793563"/>
                </a:cubicBezTo>
                <a:cubicBezTo>
                  <a:pt x="1608827" y="809378"/>
                  <a:pt x="1827363" y="764809"/>
                  <a:pt x="1949570" y="681420"/>
                </a:cubicBezTo>
                <a:cubicBezTo>
                  <a:pt x="2071777" y="598031"/>
                  <a:pt x="2119223" y="402499"/>
                  <a:pt x="2182483" y="293231"/>
                </a:cubicBezTo>
                <a:cubicBezTo>
                  <a:pt x="2245743" y="183963"/>
                  <a:pt x="2245743" y="64631"/>
                  <a:pt x="2329132" y="25812"/>
                </a:cubicBezTo>
                <a:cubicBezTo>
                  <a:pt x="2412521" y="-13007"/>
                  <a:pt x="2570672" y="-13007"/>
                  <a:pt x="2682815" y="60318"/>
                </a:cubicBezTo>
                <a:cubicBezTo>
                  <a:pt x="2794958" y="133643"/>
                  <a:pt x="2846717" y="304734"/>
                  <a:pt x="3001992" y="465760"/>
                </a:cubicBezTo>
                <a:cubicBezTo>
                  <a:pt x="3157267" y="626786"/>
                  <a:pt x="3429000" y="905707"/>
                  <a:pt x="3614468" y="1026477"/>
                </a:cubicBezTo>
                <a:cubicBezTo>
                  <a:pt x="3799936" y="1147247"/>
                  <a:pt x="3939396" y="1279518"/>
                  <a:pt x="4114800" y="1190378"/>
                </a:cubicBezTo>
                <a:cubicBezTo>
                  <a:pt x="4290204" y="1101238"/>
                  <a:pt x="4513052" y="668480"/>
                  <a:pt x="4666890" y="491639"/>
                </a:cubicBezTo>
                <a:cubicBezTo>
                  <a:pt x="4820728" y="314797"/>
                  <a:pt x="4852358" y="191152"/>
                  <a:pt x="5037826" y="129329"/>
                </a:cubicBezTo>
                <a:cubicBezTo>
                  <a:pt x="5223294" y="67506"/>
                  <a:pt x="5579853" y="91948"/>
                  <a:pt x="5779698" y="120703"/>
                </a:cubicBezTo>
                <a:cubicBezTo>
                  <a:pt x="5979543" y="149458"/>
                  <a:pt x="6147758" y="265915"/>
                  <a:pt x="6236898" y="301858"/>
                </a:cubicBezTo>
                <a:cubicBezTo>
                  <a:pt x="6326038" y="337801"/>
                  <a:pt x="6320287" y="337082"/>
                  <a:pt x="6314536" y="3363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138-1ABC-4B0D-BDC8-CD5A10255141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 cd.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708400" y="4292600"/>
            <a:ext cx="5762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284663" y="4292600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724525" y="50847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5724525" y="3860800"/>
            <a:ext cx="9350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659563" y="3860800"/>
            <a:ext cx="7191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7380288" y="3860800"/>
            <a:ext cx="7207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8101013" y="3860800"/>
            <a:ext cx="7191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5592763" y="4054475"/>
            <a:ext cx="3444875" cy="1279525"/>
          </a:xfrm>
          <a:custGeom>
            <a:avLst/>
            <a:gdLst>
              <a:gd name="T0" fmla="*/ 0 w 2170"/>
              <a:gd name="T1" fmla="*/ 691 h 806"/>
              <a:gd name="T2" fmla="*/ 279 w 2170"/>
              <a:gd name="T3" fmla="*/ 585 h 806"/>
              <a:gd name="T4" fmla="*/ 307 w 2170"/>
              <a:gd name="T5" fmla="*/ 528 h 806"/>
              <a:gd name="T6" fmla="*/ 346 w 2170"/>
              <a:gd name="T7" fmla="*/ 393 h 806"/>
              <a:gd name="T8" fmla="*/ 423 w 2170"/>
              <a:gd name="T9" fmla="*/ 326 h 806"/>
              <a:gd name="T10" fmla="*/ 509 w 2170"/>
              <a:gd name="T11" fmla="*/ 230 h 806"/>
              <a:gd name="T12" fmla="*/ 615 w 2170"/>
              <a:gd name="T13" fmla="*/ 124 h 806"/>
              <a:gd name="T14" fmla="*/ 634 w 2170"/>
              <a:gd name="T15" fmla="*/ 96 h 806"/>
              <a:gd name="T16" fmla="*/ 663 w 2170"/>
              <a:gd name="T17" fmla="*/ 86 h 806"/>
              <a:gd name="T18" fmla="*/ 672 w 2170"/>
              <a:gd name="T19" fmla="*/ 57 h 806"/>
              <a:gd name="T20" fmla="*/ 720 w 2170"/>
              <a:gd name="T21" fmla="*/ 48 h 806"/>
              <a:gd name="T22" fmla="*/ 778 w 2170"/>
              <a:gd name="T23" fmla="*/ 201 h 806"/>
              <a:gd name="T24" fmla="*/ 816 w 2170"/>
              <a:gd name="T25" fmla="*/ 288 h 806"/>
              <a:gd name="T26" fmla="*/ 835 w 2170"/>
              <a:gd name="T27" fmla="*/ 345 h 806"/>
              <a:gd name="T28" fmla="*/ 883 w 2170"/>
              <a:gd name="T29" fmla="*/ 384 h 806"/>
              <a:gd name="T30" fmla="*/ 979 w 2170"/>
              <a:gd name="T31" fmla="*/ 537 h 806"/>
              <a:gd name="T32" fmla="*/ 999 w 2170"/>
              <a:gd name="T33" fmla="*/ 595 h 806"/>
              <a:gd name="T34" fmla="*/ 1027 w 2170"/>
              <a:gd name="T35" fmla="*/ 624 h 806"/>
              <a:gd name="T36" fmla="*/ 1066 w 2170"/>
              <a:gd name="T37" fmla="*/ 633 h 806"/>
              <a:gd name="T38" fmla="*/ 1162 w 2170"/>
              <a:gd name="T39" fmla="*/ 672 h 806"/>
              <a:gd name="T40" fmla="*/ 1287 w 2170"/>
              <a:gd name="T41" fmla="*/ 681 h 806"/>
              <a:gd name="T42" fmla="*/ 1383 w 2170"/>
              <a:gd name="T43" fmla="*/ 556 h 806"/>
              <a:gd name="T44" fmla="*/ 1402 w 2170"/>
              <a:gd name="T45" fmla="*/ 528 h 806"/>
              <a:gd name="T46" fmla="*/ 1421 w 2170"/>
              <a:gd name="T47" fmla="*/ 499 h 806"/>
              <a:gd name="T48" fmla="*/ 1479 w 2170"/>
              <a:gd name="T49" fmla="*/ 230 h 806"/>
              <a:gd name="T50" fmla="*/ 1527 w 2170"/>
              <a:gd name="T51" fmla="*/ 115 h 806"/>
              <a:gd name="T52" fmla="*/ 1594 w 2170"/>
              <a:gd name="T53" fmla="*/ 0 h 806"/>
              <a:gd name="T54" fmla="*/ 1642 w 2170"/>
              <a:gd name="T55" fmla="*/ 115 h 806"/>
              <a:gd name="T56" fmla="*/ 1699 w 2170"/>
              <a:gd name="T57" fmla="*/ 163 h 806"/>
              <a:gd name="T58" fmla="*/ 1738 w 2170"/>
              <a:gd name="T59" fmla="*/ 211 h 806"/>
              <a:gd name="T60" fmla="*/ 1939 w 2170"/>
              <a:gd name="T61" fmla="*/ 585 h 806"/>
              <a:gd name="T62" fmla="*/ 2016 w 2170"/>
              <a:gd name="T63" fmla="*/ 633 h 806"/>
              <a:gd name="T64" fmla="*/ 2083 w 2170"/>
              <a:gd name="T65" fmla="*/ 691 h 806"/>
              <a:gd name="T66" fmla="*/ 2170 w 2170"/>
              <a:gd name="T6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70" h="806">
                <a:moveTo>
                  <a:pt x="0" y="691"/>
                </a:moveTo>
                <a:cubicBezTo>
                  <a:pt x="120" y="728"/>
                  <a:pt x="201" y="663"/>
                  <a:pt x="279" y="585"/>
                </a:cubicBezTo>
                <a:cubicBezTo>
                  <a:pt x="307" y="494"/>
                  <a:pt x="265" y="622"/>
                  <a:pt x="307" y="528"/>
                </a:cubicBezTo>
                <a:cubicBezTo>
                  <a:pt x="342" y="452"/>
                  <a:pt x="314" y="481"/>
                  <a:pt x="346" y="393"/>
                </a:cubicBezTo>
                <a:cubicBezTo>
                  <a:pt x="357" y="361"/>
                  <a:pt x="423" y="326"/>
                  <a:pt x="423" y="326"/>
                </a:cubicBezTo>
                <a:cubicBezTo>
                  <a:pt x="453" y="280"/>
                  <a:pt x="460" y="247"/>
                  <a:pt x="509" y="230"/>
                </a:cubicBezTo>
                <a:cubicBezTo>
                  <a:pt x="537" y="187"/>
                  <a:pt x="573" y="153"/>
                  <a:pt x="615" y="124"/>
                </a:cubicBezTo>
                <a:cubicBezTo>
                  <a:pt x="621" y="115"/>
                  <a:pt x="625" y="103"/>
                  <a:pt x="634" y="96"/>
                </a:cubicBezTo>
                <a:cubicBezTo>
                  <a:pt x="642" y="90"/>
                  <a:pt x="656" y="93"/>
                  <a:pt x="663" y="86"/>
                </a:cubicBezTo>
                <a:cubicBezTo>
                  <a:pt x="670" y="79"/>
                  <a:pt x="664" y="63"/>
                  <a:pt x="672" y="57"/>
                </a:cubicBezTo>
                <a:cubicBezTo>
                  <a:pt x="686" y="48"/>
                  <a:pt x="704" y="51"/>
                  <a:pt x="720" y="48"/>
                </a:cubicBezTo>
                <a:cubicBezTo>
                  <a:pt x="794" y="71"/>
                  <a:pt x="765" y="126"/>
                  <a:pt x="778" y="201"/>
                </a:cubicBezTo>
                <a:cubicBezTo>
                  <a:pt x="790" y="272"/>
                  <a:pt x="792" y="241"/>
                  <a:pt x="816" y="288"/>
                </a:cubicBezTo>
                <a:cubicBezTo>
                  <a:pt x="825" y="306"/>
                  <a:pt x="823" y="329"/>
                  <a:pt x="835" y="345"/>
                </a:cubicBezTo>
                <a:cubicBezTo>
                  <a:pt x="848" y="361"/>
                  <a:pt x="869" y="369"/>
                  <a:pt x="883" y="384"/>
                </a:cubicBezTo>
                <a:cubicBezTo>
                  <a:pt x="917" y="478"/>
                  <a:pt x="888" y="492"/>
                  <a:pt x="979" y="537"/>
                </a:cubicBezTo>
                <a:cubicBezTo>
                  <a:pt x="986" y="556"/>
                  <a:pt x="985" y="580"/>
                  <a:pt x="999" y="595"/>
                </a:cubicBezTo>
                <a:cubicBezTo>
                  <a:pt x="1008" y="605"/>
                  <a:pt x="1015" y="617"/>
                  <a:pt x="1027" y="624"/>
                </a:cubicBezTo>
                <a:cubicBezTo>
                  <a:pt x="1039" y="631"/>
                  <a:pt x="1053" y="629"/>
                  <a:pt x="1066" y="633"/>
                </a:cubicBezTo>
                <a:cubicBezTo>
                  <a:pt x="1100" y="642"/>
                  <a:pt x="1129" y="661"/>
                  <a:pt x="1162" y="672"/>
                </a:cubicBezTo>
                <a:cubicBezTo>
                  <a:pt x="1206" y="737"/>
                  <a:pt x="1224" y="697"/>
                  <a:pt x="1287" y="681"/>
                </a:cubicBezTo>
                <a:cubicBezTo>
                  <a:pt x="1342" y="644"/>
                  <a:pt x="1345" y="613"/>
                  <a:pt x="1383" y="556"/>
                </a:cubicBezTo>
                <a:cubicBezTo>
                  <a:pt x="1389" y="547"/>
                  <a:pt x="1396" y="537"/>
                  <a:pt x="1402" y="528"/>
                </a:cubicBezTo>
                <a:cubicBezTo>
                  <a:pt x="1408" y="518"/>
                  <a:pt x="1421" y="499"/>
                  <a:pt x="1421" y="499"/>
                </a:cubicBezTo>
                <a:cubicBezTo>
                  <a:pt x="1427" y="433"/>
                  <a:pt x="1427" y="279"/>
                  <a:pt x="1479" y="230"/>
                </a:cubicBezTo>
                <a:cubicBezTo>
                  <a:pt x="1492" y="189"/>
                  <a:pt x="1513" y="156"/>
                  <a:pt x="1527" y="115"/>
                </a:cubicBezTo>
                <a:cubicBezTo>
                  <a:pt x="1542" y="73"/>
                  <a:pt x="1579" y="43"/>
                  <a:pt x="1594" y="0"/>
                </a:cubicBezTo>
                <a:cubicBezTo>
                  <a:pt x="1619" y="37"/>
                  <a:pt x="1628" y="71"/>
                  <a:pt x="1642" y="115"/>
                </a:cubicBezTo>
                <a:cubicBezTo>
                  <a:pt x="1648" y="133"/>
                  <a:pt x="1685" y="152"/>
                  <a:pt x="1699" y="163"/>
                </a:cubicBezTo>
                <a:cubicBezTo>
                  <a:pt x="1721" y="181"/>
                  <a:pt x="1722" y="186"/>
                  <a:pt x="1738" y="211"/>
                </a:cubicBezTo>
                <a:cubicBezTo>
                  <a:pt x="1761" y="379"/>
                  <a:pt x="1804" y="478"/>
                  <a:pt x="1939" y="585"/>
                </a:cubicBezTo>
                <a:cubicBezTo>
                  <a:pt x="1966" y="607"/>
                  <a:pt x="1982" y="622"/>
                  <a:pt x="2016" y="633"/>
                </a:cubicBezTo>
                <a:cubicBezTo>
                  <a:pt x="2037" y="665"/>
                  <a:pt x="2047" y="678"/>
                  <a:pt x="2083" y="691"/>
                </a:cubicBezTo>
                <a:cubicBezTo>
                  <a:pt x="2104" y="711"/>
                  <a:pt x="2170" y="780"/>
                  <a:pt x="2170" y="806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1188" y="5445125"/>
            <a:ext cx="3529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prstClr val="black"/>
                </a:solidFill>
              </a:rPr>
              <a:t>Głowa i ramiona. Trzy trójkąty, w środku - równoramienny, oparte jakby na jednej linii (linia szyi)</a:t>
            </a:r>
            <a:r>
              <a:rPr lang="pl-PL" altLang="pl-P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076825" y="5229225"/>
            <a:ext cx="38877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>
                <a:solidFill>
                  <a:prstClr val="black"/>
                </a:solidFill>
              </a:rPr>
              <a:t>Podwójny szczyt (litera „M”). Podwójne dno (litera „W”) Jeśli „M” występuje przy trendzie zwyżkowym, a „W” –spadkowym oznacza to odwrócenie trendu  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V="1">
            <a:off x="7667625" y="2565400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703" name="Freeform 31"/>
          <p:cNvSpPr>
            <a:spLocks/>
          </p:cNvSpPr>
          <p:nvPr/>
        </p:nvSpPr>
        <p:spPr bwMode="auto">
          <a:xfrm>
            <a:off x="5394325" y="1858963"/>
            <a:ext cx="3541713" cy="1511300"/>
          </a:xfrm>
          <a:custGeom>
            <a:avLst/>
            <a:gdLst>
              <a:gd name="T0" fmla="*/ 0 w 2231"/>
              <a:gd name="T1" fmla="*/ 336 h 952"/>
              <a:gd name="T2" fmla="*/ 87 w 2231"/>
              <a:gd name="T3" fmla="*/ 423 h 952"/>
              <a:gd name="T4" fmla="*/ 125 w 2231"/>
              <a:gd name="T5" fmla="*/ 471 h 952"/>
              <a:gd name="T6" fmla="*/ 192 w 2231"/>
              <a:gd name="T7" fmla="*/ 528 h 952"/>
              <a:gd name="T8" fmla="*/ 221 w 2231"/>
              <a:gd name="T9" fmla="*/ 547 h 952"/>
              <a:gd name="T10" fmla="*/ 288 w 2231"/>
              <a:gd name="T11" fmla="*/ 538 h 952"/>
              <a:gd name="T12" fmla="*/ 308 w 2231"/>
              <a:gd name="T13" fmla="*/ 595 h 952"/>
              <a:gd name="T14" fmla="*/ 375 w 2231"/>
              <a:gd name="T15" fmla="*/ 663 h 952"/>
              <a:gd name="T16" fmla="*/ 452 w 2231"/>
              <a:gd name="T17" fmla="*/ 720 h 952"/>
              <a:gd name="T18" fmla="*/ 567 w 2231"/>
              <a:gd name="T19" fmla="*/ 864 h 952"/>
              <a:gd name="T20" fmla="*/ 605 w 2231"/>
              <a:gd name="T21" fmla="*/ 922 h 952"/>
              <a:gd name="T22" fmla="*/ 682 w 2231"/>
              <a:gd name="T23" fmla="*/ 864 h 952"/>
              <a:gd name="T24" fmla="*/ 720 w 2231"/>
              <a:gd name="T25" fmla="*/ 787 h 952"/>
              <a:gd name="T26" fmla="*/ 836 w 2231"/>
              <a:gd name="T27" fmla="*/ 653 h 952"/>
              <a:gd name="T28" fmla="*/ 912 w 2231"/>
              <a:gd name="T29" fmla="*/ 567 h 952"/>
              <a:gd name="T30" fmla="*/ 980 w 2231"/>
              <a:gd name="T31" fmla="*/ 461 h 952"/>
              <a:gd name="T32" fmla="*/ 1018 w 2231"/>
              <a:gd name="T33" fmla="*/ 403 h 952"/>
              <a:gd name="T34" fmla="*/ 1133 w 2231"/>
              <a:gd name="T35" fmla="*/ 432 h 952"/>
              <a:gd name="T36" fmla="*/ 1200 w 2231"/>
              <a:gd name="T37" fmla="*/ 567 h 952"/>
              <a:gd name="T38" fmla="*/ 1258 w 2231"/>
              <a:gd name="T39" fmla="*/ 643 h 952"/>
              <a:gd name="T40" fmla="*/ 1277 w 2231"/>
              <a:gd name="T41" fmla="*/ 663 h 952"/>
              <a:gd name="T42" fmla="*/ 1316 w 2231"/>
              <a:gd name="T43" fmla="*/ 787 h 952"/>
              <a:gd name="T44" fmla="*/ 1364 w 2231"/>
              <a:gd name="T45" fmla="*/ 835 h 952"/>
              <a:gd name="T46" fmla="*/ 1383 w 2231"/>
              <a:gd name="T47" fmla="*/ 855 h 952"/>
              <a:gd name="T48" fmla="*/ 1460 w 2231"/>
              <a:gd name="T49" fmla="*/ 941 h 952"/>
              <a:gd name="T50" fmla="*/ 1498 w 2231"/>
              <a:gd name="T51" fmla="*/ 893 h 952"/>
              <a:gd name="T52" fmla="*/ 1508 w 2231"/>
              <a:gd name="T53" fmla="*/ 864 h 952"/>
              <a:gd name="T54" fmla="*/ 1556 w 2231"/>
              <a:gd name="T55" fmla="*/ 816 h 952"/>
              <a:gd name="T56" fmla="*/ 1584 w 2231"/>
              <a:gd name="T57" fmla="*/ 787 h 952"/>
              <a:gd name="T58" fmla="*/ 1604 w 2231"/>
              <a:gd name="T59" fmla="*/ 768 h 952"/>
              <a:gd name="T60" fmla="*/ 1652 w 2231"/>
              <a:gd name="T61" fmla="*/ 653 h 952"/>
              <a:gd name="T62" fmla="*/ 1690 w 2231"/>
              <a:gd name="T63" fmla="*/ 615 h 952"/>
              <a:gd name="T64" fmla="*/ 1700 w 2231"/>
              <a:gd name="T65" fmla="*/ 586 h 952"/>
              <a:gd name="T66" fmla="*/ 1728 w 2231"/>
              <a:gd name="T67" fmla="*/ 567 h 952"/>
              <a:gd name="T68" fmla="*/ 1786 w 2231"/>
              <a:gd name="T69" fmla="*/ 490 h 952"/>
              <a:gd name="T70" fmla="*/ 1872 w 2231"/>
              <a:gd name="T71" fmla="*/ 394 h 952"/>
              <a:gd name="T72" fmla="*/ 1978 w 2231"/>
              <a:gd name="T73" fmla="*/ 269 h 952"/>
              <a:gd name="T74" fmla="*/ 2112 w 2231"/>
              <a:gd name="T75" fmla="*/ 67 h 952"/>
              <a:gd name="T76" fmla="*/ 2180 w 2231"/>
              <a:gd name="T77" fmla="*/ 39 h 952"/>
              <a:gd name="T78" fmla="*/ 2199 w 2231"/>
              <a:gd name="T79" fmla="*/ 19 h 952"/>
              <a:gd name="T80" fmla="*/ 2228 w 2231"/>
              <a:gd name="T81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31" h="952">
                <a:moveTo>
                  <a:pt x="0" y="336"/>
                </a:moveTo>
                <a:cubicBezTo>
                  <a:pt x="40" y="350"/>
                  <a:pt x="64" y="388"/>
                  <a:pt x="87" y="423"/>
                </a:cubicBezTo>
                <a:cubicBezTo>
                  <a:pt x="104" y="476"/>
                  <a:pt x="82" y="428"/>
                  <a:pt x="125" y="471"/>
                </a:cubicBezTo>
                <a:cubicBezTo>
                  <a:pt x="153" y="499"/>
                  <a:pt x="151" y="515"/>
                  <a:pt x="192" y="528"/>
                </a:cubicBezTo>
                <a:cubicBezTo>
                  <a:pt x="202" y="534"/>
                  <a:pt x="210" y="546"/>
                  <a:pt x="221" y="547"/>
                </a:cubicBezTo>
                <a:cubicBezTo>
                  <a:pt x="243" y="549"/>
                  <a:pt x="268" y="527"/>
                  <a:pt x="288" y="538"/>
                </a:cubicBezTo>
                <a:cubicBezTo>
                  <a:pt x="306" y="548"/>
                  <a:pt x="297" y="578"/>
                  <a:pt x="308" y="595"/>
                </a:cubicBezTo>
                <a:cubicBezTo>
                  <a:pt x="328" y="625"/>
                  <a:pt x="351" y="637"/>
                  <a:pt x="375" y="663"/>
                </a:cubicBezTo>
                <a:cubicBezTo>
                  <a:pt x="389" y="707"/>
                  <a:pt x="410" y="700"/>
                  <a:pt x="452" y="720"/>
                </a:cubicBezTo>
                <a:cubicBezTo>
                  <a:pt x="469" y="776"/>
                  <a:pt x="509" y="846"/>
                  <a:pt x="567" y="864"/>
                </a:cubicBezTo>
                <a:cubicBezTo>
                  <a:pt x="580" y="883"/>
                  <a:pt x="586" y="935"/>
                  <a:pt x="605" y="922"/>
                </a:cubicBezTo>
                <a:cubicBezTo>
                  <a:pt x="633" y="904"/>
                  <a:pt x="654" y="882"/>
                  <a:pt x="682" y="864"/>
                </a:cubicBezTo>
                <a:cubicBezTo>
                  <a:pt x="704" y="798"/>
                  <a:pt x="687" y="822"/>
                  <a:pt x="720" y="787"/>
                </a:cubicBezTo>
                <a:cubicBezTo>
                  <a:pt x="742" y="727"/>
                  <a:pt x="791" y="695"/>
                  <a:pt x="836" y="653"/>
                </a:cubicBezTo>
                <a:cubicBezTo>
                  <a:pt x="858" y="586"/>
                  <a:pt x="845" y="588"/>
                  <a:pt x="912" y="567"/>
                </a:cubicBezTo>
                <a:cubicBezTo>
                  <a:pt x="957" y="536"/>
                  <a:pt x="961" y="515"/>
                  <a:pt x="980" y="461"/>
                </a:cubicBezTo>
                <a:cubicBezTo>
                  <a:pt x="988" y="439"/>
                  <a:pt x="1018" y="403"/>
                  <a:pt x="1018" y="403"/>
                </a:cubicBezTo>
                <a:cubicBezTo>
                  <a:pt x="1060" y="410"/>
                  <a:pt x="1093" y="420"/>
                  <a:pt x="1133" y="432"/>
                </a:cubicBezTo>
                <a:cubicBezTo>
                  <a:pt x="1162" y="476"/>
                  <a:pt x="1164" y="529"/>
                  <a:pt x="1200" y="567"/>
                </a:cubicBezTo>
                <a:cubicBezTo>
                  <a:pt x="1218" y="617"/>
                  <a:pt x="1203" y="587"/>
                  <a:pt x="1258" y="643"/>
                </a:cubicBezTo>
                <a:cubicBezTo>
                  <a:pt x="1264" y="650"/>
                  <a:pt x="1277" y="663"/>
                  <a:pt x="1277" y="663"/>
                </a:cubicBezTo>
                <a:cubicBezTo>
                  <a:pt x="1285" y="687"/>
                  <a:pt x="1303" y="768"/>
                  <a:pt x="1316" y="787"/>
                </a:cubicBezTo>
                <a:cubicBezTo>
                  <a:pt x="1329" y="806"/>
                  <a:pt x="1348" y="819"/>
                  <a:pt x="1364" y="835"/>
                </a:cubicBezTo>
                <a:cubicBezTo>
                  <a:pt x="1370" y="842"/>
                  <a:pt x="1383" y="855"/>
                  <a:pt x="1383" y="855"/>
                </a:cubicBezTo>
                <a:cubicBezTo>
                  <a:pt x="1405" y="922"/>
                  <a:pt x="1393" y="918"/>
                  <a:pt x="1460" y="941"/>
                </a:cubicBezTo>
                <a:cubicBezTo>
                  <a:pt x="1482" y="870"/>
                  <a:pt x="1450" y="952"/>
                  <a:pt x="1498" y="893"/>
                </a:cubicBezTo>
                <a:cubicBezTo>
                  <a:pt x="1504" y="885"/>
                  <a:pt x="1502" y="872"/>
                  <a:pt x="1508" y="864"/>
                </a:cubicBezTo>
                <a:cubicBezTo>
                  <a:pt x="1522" y="846"/>
                  <a:pt x="1540" y="832"/>
                  <a:pt x="1556" y="816"/>
                </a:cubicBezTo>
                <a:cubicBezTo>
                  <a:pt x="1565" y="806"/>
                  <a:pt x="1574" y="797"/>
                  <a:pt x="1584" y="787"/>
                </a:cubicBezTo>
                <a:cubicBezTo>
                  <a:pt x="1591" y="780"/>
                  <a:pt x="1604" y="768"/>
                  <a:pt x="1604" y="768"/>
                </a:cubicBezTo>
                <a:cubicBezTo>
                  <a:pt x="1617" y="726"/>
                  <a:pt x="1620" y="684"/>
                  <a:pt x="1652" y="653"/>
                </a:cubicBezTo>
                <a:cubicBezTo>
                  <a:pt x="1675" y="578"/>
                  <a:pt x="1640" y="664"/>
                  <a:pt x="1690" y="615"/>
                </a:cubicBezTo>
                <a:cubicBezTo>
                  <a:pt x="1697" y="608"/>
                  <a:pt x="1694" y="594"/>
                  <a:pt x="1700" y="586"/>
                </a:cubicBezTo>
                <a:cubicBezTo>
                  <a:pt x="1707" y="577"/>
                  <a:pt x="1719" y="573"/>
                  <a:pt x="1728" y="567"/>
                </a:cubicBezTo>
                <a:cubicBezTo>
                  <a:pt x="1741" y="529"/>
                  <a:pt x="1752" y="512"/>
                  <a:pt x="1786" y="490"/>
                </a:cubicBezTo>
                <a:cubicBezTo>
                  <a:pt x="1819" y="440"/>
                  <a:pt x="1826" y="425"/>
                  <a:pt x="1872" y="394"/>
                </a:cubicBezTo>
                <a:cubicBezTo>
                  <a:pt x="1912" y="335"/>
                  <a:pt x="1914" y="301"/>
                  <a:pt x="1978" y="269"/>
                </a:cubicBezTo>
                <a:cubicBezTo>
                  <a:pt x="2016" y="211"/>
                  <a:pt x="2052" y="107"/>
                  <a:pt x="2112" y="67"/>
                </a:cubicBezTo>
                <a:cubicBezTo>
                  <a:pt x="2132" y="53"/>
                  <a:pt x="2158" y="50"/>
                  <a:pt x="2180" y="39"/>
                </a:cubicBezTo>
                <a:cubicBezTo>
                  <a:pt x="2186" y="32"/>
                  <a:pt x="2191" y="24"/>
                  <a:pt x="2199" y="19"/>
                </a:cubicBezTo>
                <a:cubicBezTo>
                  <a:pt x="2231" y="0"/>
                  <a:pt x="2228" y="23"/>
                  <a:pt x="2228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900113" y="50847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987675" y="3357563"/>
            <a:ext cx="6477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971550" y="4221163"/>
            <a:ext cx="7921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747838" y="4221163"/>
            <a:ext cx="3603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117725" y="3352800"/>
            <a:ext cx="8636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457200" y="3581400"/>
            <a:ext cx="4845050" cy="1893888"/>
          </a:xfrm>
          <a:custGeom>
            <a:avLst/>
            <a:gdLst>
              <a:gd name="T0" fmla="*/ 0 w 3052"/>
              <a:gd name="T1" fmla="*/ 1059 h 1193"/>
              <a:gd name="T2" fmla="*/ 48 w 3052"/>
              <a:gd name="T3" fmla="*/ 1020 h 1193"/>
              <a:gd name="T4" fmla="*/ 192 w 3052"/>
              <a:gd name="T5" fmla="*/ 982 h 1193"/>
              <a:gd name="T6" fmla="*/ 336 w 3052"/>
              <a:gd name="T7" fmla="*/ 905 h 1193"/>
              <a:gd name="T8" fmla="*/ 355 w 3052"/>
              <a:gd name="T9" fmla="*/ 876 h 1193"/>
              <a:gd name="T10" fmla="*/ 422 w 3052"/>
              <a:gd name="T11" fmla="*/ 857 h 1193"/>
              <a:gd name="T12" fmla="*/ 480 w 3052"/>
              <a:gd name="T13" fmla="*/ 828 h 1193"/>
              <a:gd name="T14" fmla="*/ 528 w 3052"/>
              <a:gd name="T15" fmla="*/ 751 h 1193"/>
              <a:gd name="T16" fmla="*/ 585 w 3052"/>
              <a:gd name="T17" fmla="*/ 675 h 1193"/>
              <a:gd name="T18" fmla="*/ 672 w 3052"/>
              <a:gd name="T19" fmla="*/ 636 h 1193"/>
              <a:gd name="T20" fmla="*/ 729 w 3052"/>
              <a:gd name="T21" fmla="*/ 607 h 1193"/>
              <a:gd name="T22" fmla="*/ 748 w 3052"/>
              <a:gd name="T23" fmla="*/ 550 h 1193"/>
              <a:gd name="T24" fmla="*/ 787 w 3052"/>
              <a:gd name="T25" fmla="*/ 502 h 1193"/>
              <a:gd name="T26" fmla="*/ 835 w 3052"/>
              <a:gd name="T27" fmla="*/ 646 h 1193"/>
              <a:gd name="T28" fmla="*/ 844 w 3052"/>
              <a:gd name="T29" fmla="*/ 732 h 1193"/>
              <a:gd name="T30" fmla="*/ 864 w 3052"/>
              <a:gd name="T31" fmla="*/ 751 h 1193"/>
              <a:gd name="T32" fmla="*/ 892 w 3052"/>
              <a:gd name="T33" fmla="*/ 838 h 1193"/>
              <a:gd name="T34" fmla="*/ 940 w 3052"/>
              <a:gd name="T35" fmla="*/ 876 h 1193"/>
              <a:gd name="T36" fmla="*/ 998 w 3052"/>
              <a:gd name="T37" fmla="*/ 895 h 1193"/>
              <a:gd name="T38" fmla="*/ 1132 w 3052"/>
              <a:gd name="T39" fmla="*/ 876 h 1193"/>
              <a:gd name="T40" fmla="*/ 1180 w 3052"/>
              <a:gd name="T41" fmla="*/ 799 h 1193"/>
              <a:gd name="T42" fmla="*/ 1248 w 3052"/>
              <a:gd name="T43" fmla="*/ 636 h 1193"/>
              <a:gd name="T44" fmla="*/ 1296 w 3052"/>
              <a:gd name="T45" fmla="*/ 569 h 1193"/>
              <a:gd name="T46" fmla="*/ 1344 w 3052"/>
              <a:gd name="T47" fmla="*/ 511 h 1193"/>
              <a:gd name="T48" fmla="*/ 1401 w 3052"/>
              <a:gd name="T49" fmla="*/ 367 h 1193"/>
              <a:gd name="T50" fmla="*/ 1449 w 3052"/>
              <a:gd name="T51" fmla="*/ 204 h 1193"/>
              <a:gd name="T52" fmla="*/ 1478 w 3052"/>
              <a:gd name="T53" fmla="*/ 185 h 1193"/>
              <a:gd name="T54" fmla="*/ 1545 w 3052"/>
              <a:gd name="T55" fmla="*/ 99 h 1193"/>
              <a:gd name="T56" fmla="*/ 1555 w 3052"/>
              <a:gd name="T57" fmla="*/ 31 h 1193"/>
              <a:gd name="T58" fmla="*/ 1564 w 3052"/>
              <a:gd name="T59" fmla="*/ 3 h 1193"/>
              <a:gd name="T60" fmla="*/ 1584 w 3052"/>
              <a:gd name="T61" fmla="*/ 22 h 1193"/>
              <a:gd name="T62" fmla="*/ 1632 w 3052"/>
              <a:gd name="T63" fmla="*/ 185 h 1193"/>
              <a:gd name="T64" fmla="*/ 1680 w 3052"/>
              <a:gd name="T65" fmla="*/ 291 h 1193"/>
              <a:gd name="T66" fmla="*/ 1708 w 3052"/>
              <a:gd name="T67" fmla="*/ 435 h 1193"/>
              <a:gd name="T68" fmla="*/ 1689 w 3052"/>
              <a:gd name="T69" fmla="*/ 550 h 1193"/>
              <a:gd name="T70" fmla="*/ 1747 w 3052"/>
              <a:gd name="T71" fmla="*/ 588 h 1193"/>
              <a:gd name="T72" fmla="*/ 1795 w 3052"/>
              <a:gd name="T73" fmla="*/ 684 h 1193"/>
              <a:gd name="T74" fmla="*/ 1862 w 3052"/>
              <a:gd name="T75" fmla="*/ 761 h 1193"/>
              <a:gd name="T76" fmla="*/ 1910 w 3052"/>
              <a:gd name="T77" fmla="*/ 828 h 1193"/>
              <a:gd name="T78" fmla="*/ 2112 w 3052"/>
              <a:gd name="T79" fmla="*/ 905 h 1193"/>
              <a:gd name="T80" fmla="*/ 2169 w 3052"/>
              <a:gd name="T81" fmla="*/ 847 h 1193"/>
              <a:gd name="T82" fmla="*/ 2208 w 3052"/>
              <a:gd name="T83" fmla="*/ 790 h 1193"/>
              <a:gd name="T84" fmla="*/ 2227 w 3052"/>
              <a:gd name="T85" fmla="*/ 761 h 1193"/>
              <a:gd name="T86" fmla="*/ 2284 w 3052"/>
              <a:gd name="T87" fmla="*/ 723 h 1193"/>
              <a:gd name="T88" fmla="*/ 2342 w 3052"/>
              <a:gd name="T89" fmla="*/ 617 h 1193"/>
              <a:gd name="T90" fmla="*/ 2467 w 3052"/>
              <a:gd name="T91" fmla="*/ 675 h 1193"/>
              <a:gd name="T92" fmla="*/ 2515 w 3052"/>
              <a:gd name="T93" fmla="*/ 790 h 1193"/>
              <a:gd name="T94" fmla="*/ 2534 w 3052"/>
              <a:gd name="T95" fmla="*/ 847 h 1193"/>
              <a:gd name="T96" fmla="*/ 2659 w 3052"/>
              <a:gd name="T97" fmla="*/ 934 h 1193"/>
              <a:gd name="T98" fmla="*/ 2745 w 3052"/>
              <a:gd name="T99" fmla="*/ 972 h 1193"/>
              <a:gd name="T100" fmla="*/ 2918 w 3052"/>
              <a:gd name="T101" fmla="*/ 1078 h 1193"/>
              <a:gd name="T102" fmla="*/ 3004 w 3052"/>
              <a:gd name="T103" fmla="*/ 1126 h 1193"/>
              <a:gd name="T104" fmla="*/ 3014 w 3052"/>
              <a:gd name="T105" fmla="*/ 1155 h 1193"/>
              <a:gd name="T106" fmla="*/ 3043 w 3052"/>
              <a:gd name="T107" fmla="*/ 1164 h 1193"/>
              <a:gd name="T108" fmla="*/ 3052 w 3052"/>
              <a:gd name="T109" fmla="*/ 119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1193">
                <a:moveTo>
                  <a:pt x="0" y="1059"/>
                </a:moveTo>
                <a:cubicBezTo>
                  <a:pt x="17" y="1047"/>
                  <a:pt x="30" y="1030"/>
                  <a:pt x="48" y="1020"/>
                </a:cubicBezTo>
                <a:cubicBezTo>
                  <a:pt x="80" y="1001"/>
                  <a:pt x="153" y="991"/>
                  <a:pt x="192" y="982"/>
                </a:cubicBezTo>
                <a:cubicBezTo>
                  <a:pt x="238" y="951"/>
                  <a:pt x="290" y="935"/>
                  <a:pt x="336" y="905"/>
                </a:cubicBezTo>
                <a:cubicBezTo>
                  <a:pt x="342" y="895"/>
                  <a:pt x="346" y="883"/>
                  <a:pt x="355" y="876"/>
                </a:cubicBezTo>
                <a:cubicBezTo>
                  <a:pt x="373" y="862"/>
                  <a:pt x="400" y="864"/>
                  <a:pt x="422" y="857"/>
                </a:cubicBezTo>
                <a:cubicBezTo>
                  <a:pt x="457" y="847"/>
                  <a:pt x="448" y="849"/>
                  <a:pt x="480" y="828"/>
                </a:cubicBezTo>
                <a:cubicBezTo>
                  <a:pt x="491" y="793"/>
                  <a:pt x="506" y="778"/>
                  <a:pt x="528" y="751"/>
                </a:cubicBezTo>
                <a:cubicBezTo>
                  <a:pt x="547" y="728"/>
                  <a:pt x="564" y="696"/>
                  <a:pt x="585" y="675"/>
                </a:cubicBezTo>
                <a:cubicBezTo>
                  <a:pt x="611" y="649"/>
                  <a:pt x="642" y="651"/>
                  <a:pt x="672" y="636"/>
                </a:cubicBezTo>
                <a:cubicBezTo>
                  <a:pt x="746" y="598"/>
                  <a:pt x="655" y="632"/>
                  <a:pt x="729" y="607"/>
                </a:cubicBezTo>
                <a:cubicBezTo>
                  <a:pt x="736" y="588"/>
                  <a:pt x="738" y="567"/>
                  <a:pt x="748" y="550"/>
                </a:cubicBezTo>
                <a:cubicBezTo>
                  <a:pt x="759" y="532"/>
                  <a:pt x="776" y="519"/>
                  <a:pt x="787" y="502"/>
                </a:cubicBezTo>
                <a:cubicBezTo>
                  <a:pt x="817" y="548"/>
                  <a:pt x="817" y="595"/>
                  <a:pt x="835" y="646"/>
                </a:cubicBezTo>
                <a:cubicBezTo>
                  <a:pt x="838" y="675"/>
                  <a:pt x="836" y="704"/>
                  <a:pt x="844" y="732"/>
                </a:cubicBezTo>
                <a:cubicBezTo>
                  <a:pt x="846" y="741"/>
                  <a:pt x="860" y="743"/>
                  <a:pt x="864" y="751"/>
                </a:cubicBezTo>
                <a:cubicBezTo>
                  <a:pt x="878" y="778"/>
                  <a:pt x="876" y="812"/>
                  <a:pt x="892" y="838"/>
                </a:cubicBezTo>
                <a:cubicBezTo>
                  <a:pt x="898" y="848"/>
                  <a:pt x="931" y="872"/>
                  <a:pt x="940" y="876"/>
                </a:cubicBezTo>
                <a:cubicBezTo>
                  <a:pt x="959" y="884"/>
                  <a:pt x="998" y="895"/>
                  <a:pt x="998" y="895"/>
                </a:cubicBezTo>
                <a:cubicBezTo>
                  <a:pt x="1050" y="949"/>
                  <a:pt x="1084" y="893"/>
                  <a:pt x="1132" y="876"/>
                </a:cubicBezTo>
                <a:cubicBezTo>
                  <a:pt x="1143" y="844"/>
                  <a:pt x="1157" y="824"/>
                  <a:pt x="1180" y="799"/>
                </a:cubicBezTo>
                <a:cubicBezTo>
                  <a:pt x="1198" y="748"/>
                  <a:pt x="1208" y="674"/>
                  <a:pt x="1248" y="636"/>
                </a:cubicBezTo>
                <a:cubicBezTo>
                  <a:pt x="1261" y="594"/>
                  <a:pt x="1252" y="584"/>
                  <a:pt x="1296" y="569"/>
                </a:cubicBezTo>
                <a:cubicBezTo>
                  <a:pt x="1310" y="548"/>
                  <a:pt x="1332" y="533"/>
                  <a:pt x="1344" y="511"/>
                </a:cubicBezTo>
                <a:cubicBezTo>
                  <a:pt x="1370" y="464"/>
                  <a:pt x="1363" y="407"/>
                  <a:pt x="1401" y="367"/>
                </a:cubicBezTo>
                <a:cubicBezTo>
                  <a:pt x="1406" y="341"/>
                  <a:pt x="1430" y="228"/>
                  <a:pt x="1449" y="204"/>
                </a:cubicBezTo>
                <a:cubicBezTo>
                  <a:pt x="1456" y="195"/>
                  <a:pt x="1468" y="191"/>
                  <a:pt x="1478" y="185"/>
                </a:cubicBezTo>
                <a:cubicBezTo>
                  <a:pt x="1498" y="154"/>
                  <a:pt x="1524" y="130"/>
                  <a:pt x="1545" y="99"/>
                </a:cubicBezTo>
                <a:cubicBezTo>
                  <a:pt x="1548" y="76"/>
                  <a:pt x="1551" y="53"/>
                  <a:pt x="1555" y="31"/>
                </a:cubicBezTo>
                <a:cubicBezTo>
                  <a:pt x="1557" y="21"/>
                  <a:pt x="1555" y="6"/>
                  <a:pt x="1564" y="3"/>
                </a:cubicBezTo>
                <a:cubicBezTo>
                  <a:pt x="1573" y="0"/>
                  <a:pt x="1577" y="16"/>
                  <a:pt x="1584" y="22"/>
                </a:cubicBezTo>
                <a:cubicBezTo>
                  <a:pt x="1597" y="77"/>
                  <a:pt x="1614" y="132"/>
                  <a:pt x="1632" y="185"/>
                </a:cubicBezTo>
                <a:cubicBezTo>
                  <a:pt x="1647" y="230"/>
                  <a:pt x="1649" y="260"/>
                  <a:pt x="1680" y="291"/>
                </a:cubicBezTo>
                <a:cubicBezTo>
                  <a:pt x="1701" y="416"/>
                  <a:pt x="1687" y="369"/>
                  <a:pt x="1708" y="435"/>
                </a:cubicBezTo>
                <a:cubicBezTo>
                  <a:pt x="1694" y="478"/>
                  <a:pt x="1653" y="493"/>
                  <a:pt x="1689" y="550"/>
                </a:cubicBezTo>
                <a:cubicBezTo>
                  <a:pt x="1701" y="569"/>
                  <a:pt x="1747" y="588"/>
                  <a:pt x="1747" y="588"/>
                </a:cubicBezTo>
                <a:cubicBezTo>
                  <a:pt x="1763" y="621"/>
                  <a:pt x="1775" y="653"/>
                  <a:pt x="1795" y="684"/>
                </a:cubicBezTo>
                <a:cubicBezTo>
                  <a:pt x="1808" y="725"/>
                  <a:pt x="1835" y="728"/>
                  <a:pt x="1862" y="761"/>
                </a:cubicBezTo>
                <a:cubicBezTo>
                  <a:pt x="1880" y="782"/>
                  <a:pt x="1893" y="806"/>
                  <a:pt x="1910" y="828"/>
                </a:cubicBezTo>
                <a:cubicBezTo>
                  <a:pt x="1933" y="959"/>
                  <a:pt x="1943" y="915"/>
                  <a:pt x="2112" y="905"/>
                </a:cubicBezTo>
                <a:cubicBezTo>
                  <a:pt x="2161" y="887"/>
                  <a:pt x="2147" y="887"/>
                  <a:pt x="2169" y="847"/>
                </a:cubicBezTo>
                <a:cubicBezTo>
                  <a:pt x="2180" y="827"/>
                  <a:pt x="2195" y="809"/>
                  <a:pt x="2208" y="790"/>
                </a:cubicBezTo>
                <a:cubicBezTo>
                  <a:pt x="2214" y="780"/>
                  <a:pt x="2217" y="767"/>
                  <a:pt x="2227" y="761"/>
                </a:cubicBezTo>
                <a:cubicBezTo>
                  <a:pt x="2246" y="748"/>
                  <a:pt x="2284" y="723"/>
                  <a:pt x="2284" y="723"/>
                </a:cubicBezTo>
                <a:cubicBezTo>
                  <a:pt x="2297" y="685"/>
                  <a:pt x="2342" y="617"/>
                  <a:pt x="2342" y="617"/>
                </a:cubicBezTo>
                <a:cubicBezTo>
                  <a:pt x="2404" y="632"/>
                  <a:pt x="2427" y="633"/>
                  <a:pt x="2467" y="675"/>
                </a:cubicBezTo>
                <a:cubicBezTo>
                  <a:pt x="2481" y="717"/>
                  <a:pt x="2502" y="749"/>
                  <a:pt x="2515" y="790"/>
                </a:cubicBezTo>
                <a:cubicBezTo>
                  <a:pt x="2516" y="794"/>
                  <a:pt x="2531" y="843"/>
                  <a:pt x="2534" y="847"/>
                </a:cubicBezTo>
                <a:cubicBezTo>
                  <a:pt x="2589" y="920"/>
                  <a:pt x="2593" y="901"/>
                  <a:pt x="2659" y="934"/>
                </a:cubicBezTo>
                <a:cubicBezTo>
                  <a:pt x="2689" y="949"/>
                  <a:pt x="2712" y="962"/>
                  <a:pt x="2745" y="972"/>
                </a:cubicBezTo>
                <a:cubicBezTo>
                  <a:pt x="2793" y="1020"/>
                  <a:pt x="2859" y="1046"/>
                  <a:pt x="2918" y="1078"/>
                </a:cubicBezTo>
                <a:cubicBezTo>
                  <a:pt x="3020" y="1134"/>
                  <a:pt x="2939" y="1103"/>
                  <a:pt x="3004" y="1126"/>
                </a:cubicBezTo>
                <a:cubicBezTo>
                  <a:pt x="3007" y="1136"/>
                  <a:pt x="3007" y="1148"/>
                  <a:pt x="3014" y="1155"/>
                </a:cubicBezTo>
                <a:cubicBezTo>
                  <a:pt x="3021" y="1162"/>
                  <a:pt x="3036" y="1157"/>
                  <a:pt x="3043" y="1164"/>
                </a:cubicBezTo>
                <a:cubicBezTo>
                  <a:pt x="3050" y="1171"/>
                  <a:pt x="3052" y="1193"/>
                  <a:pt x="3052" y="119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100" dirty="0">
                <a:solidFill>
                  <a:schemeClr val="bg1"/>
                </a:solidFill>
              </a:rPr>
              <a:t>Głowa i</a:t>
            </a:r>
            <a:r>
              <a:rPr lang="pl-PL" altLang="pl-PL" sz="2100" dirty="0"/>
              <a:t> </a:t>
            </a:r>
            <a:r>
              <a:rPr lang="pl-PL" altLang="pl-PL" sz="2100" dirty="0" smtClean="0"/>
              <a:t>Głowa i ramiona, </a:t>
            </a:r>
            <a:r>
              <a:rPr lang="pl-PL" altLang="pl-PL" sz="2100" dirty="0"/>
              <a:t>Podwójny szczyt (zmiana kierunku trendu</a:t>
            </a:r>
          </a:p>
        </p:txBody>
      </p: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5508625" y="2565400"/>
            <a:ext cx="3311525" cy="936625"/>
            <a:chOff x="3470" y="1434"/>
            <a:chExt cx="2086" cy="590"/>
          </a:xfrm>
        </p:grpSpPr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3470" y="1434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3470" y="1434"/>
              <a:ext cx="544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V="1">
              <a:off x="4014" y="1434"/>
              <a:ext cx="408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4422" y="1434"/>
              <a:ext cx="408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Dywidenda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Inaczej – kupon od akcji</a:t>
            </a:r>
          </a:p>
          <a:p>
            <a:r>
              <a:rPr lang="pl-PL" dirty="0" smtClean="0"/>
              <a:t>Dywidenda jest wartością zmienną, ustalana jest przez WZA w podziale zysku</a:t>
            </a:r>
          </a:p>
          <a:p>
            <a:r>
              <a:rPr lang="pl-PL" dirty="0" smtClean="0"/>
              <a:t>Dywidenda płacona jest w Polsce  raz do roku</a:t>
            </a:r>
          </a:p>
          <a:p>
            <a:r>
              <a:rPr lang="pl-PL" dirty="0" smtClean="0"/>
              <a:t>Płacenie dywidendy nie jest obowiązkowe. Zdarza się, że niektóre serie akcji są pozbawione dywidendy (ex </a:t>
            </a:r>
            <a:r>
              <a:rPr lang="pl-PL" dirty="0" err="1" smtClean="0"/>
              <a:t>dividend</a:t>
            </a:r>
            <a:r>
              <a:rPr lang="pl-PL" dirty="0" smtClean="0"/>
              <a:t>) a inne nie (szczególnie - emisje tuż przed wyplata dywidendy </a:t>
            </a:r>
          </a:p>
          <a:p>
            <a:r>
              <a:rPr lang="pl-PL" dirty="0" smtClean="0"/>
              <a:t>W krajach anglosaskich istnieje szczególna kategoria akcji milczących ( na rynkach anglosaskich tzw. </a:t>
            </a:r>
            <a:r>
              <a:rPr lang="pl-PL" dirty="0" err="1" smtClean="0"/>
              <a:t>prefer</a:t>
            </a:r>
            <a:r>
              <a:rPr lang="pl-PL" dirty="0" smtClean="0"/>
              <a:t> stok </a:t>
            </a:r>
            <a:r>
              <a:rPr lang="pl-PL" i="1" dirty="0" err="1" smtClean="0"/>
              <a:t>pf</a:t>
            </a:r>
            <a:r>
              <a:rPr lang="pl-PL" i="1" dirty="0" smtClean="0"/>
              <a:t>) </a:t>
            </a:r>
            <a:r>
              <a:rPr lang="pl-PL" dirty="0" smtClean="0"/>
              <a:t>z prawem pierwszeństwa do dywidendy a bez prawa głosu w innych sprawach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13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3E2-992C-45C0-8880-568D78032F0F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Teoria </a:t>
            </a:r>
            <a:r>
              <a:rPr lang="pl-PL" altLang="pl-PL" dirty="0" err="1" smtClean="0"/>
              <a:t>Dow’a</a:t>
            </a:r>
            <a:endParaRPr lang="pl-PL" altLang="pl-P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30725"/>
          </a:xfrm>
        </p:spPr>
        <p:txBody>
          <a:bodyPr>
            <a:normAutofit/>
          </a:bodyPr>
          <a:lstStyle/>
          <a:p>
            <a:pPr lvl="1"/>
            <a:r>
              <a:rPr lang="pl-PL" altLang="pl-PL" dirty="0" smtClean="0"/>
              <a:t>trend </a:t>
            </a:r>
            <a:r>
              <a:rPr lang="pl-PL" altLang="pl-PL" dirty="0"/>
              <a:t>główny (</a:t>
            </a:r>
            <a:r>
              <a:rPr lang="pl-PL" altLang="pl-PL" i="1" dirty="0" err="1"/>
              <a:t>majority</a:t>
            </a:r>
            <a:r>
              <a:rPr lang="pl-PL" altLang="pl-PL" i="1" dirty="0"/>
              <a:t> trend</a:t>
            </a:r>
            <a:r>
              <a:rPr lang="pl-PL" altLang="pl-PL" dirty="0"/>
              <a:t>), trwający od kilku do kilkunastu lat </a:t>
            </a:r>
          </a:p>
          <a:p>
            <a:pPr lvl="1"/>
            <a:r>
              <a:rPr lang="pl-PL" altLang="pl-PL" dirty="0"/>
              <a:t>trend wtórny ( </a:t>
            </a:r>
            <a:r>
              <a:rPr lang="pl-PL" altLang="pl-PL" i="1" dirty="0" err="1"/>
              <a:t>secondary</a:t>
            </a:r>
            <a:r>
              <a:rPr lang="pl-PL" altLang="pl-PL" i="1" dirty="0"/>
              <a:t> trend</a:t>
            </a:r>
            <a:r>
              <a:rPr lang="pl-PL" altLang="pl-PL" dirty="0"/>
              <a:t>) – od kilku tygodni do kilku </a:t>
            </a:r>
            <a:r>
              <a:rPr lang="pl-PL" altLang="pl-PL" dirty="0" err="1"/>
              <a:t>meisięcy</a:t>
            </a:r>
            <a:r>
              <a:rPr lang="pl-PL" altLang="pl-PL" dirty="0"/>
              <a:t> </a:t>
            </a:r>
            <a:r>
              <a:rPr lang="pl-PL" altLang="pl-PL" dirty="0" err="1"/>
              <a:t>lu</a:t>
            </a:r>
            <a:r>
              <a:rPr lang="pl-PL" altLang="pl-PL" dirty="0"/>
              <a:t> nawet roku, który „chodzi” wokół trendu głównego </a:t>
            </a:r>
            <a:r>
              <a:rPr lang="pl-PL" altLang="pl-PL" dirty="0" err="1"/>
              <a:t>korygujac</a:t>
            </a:r>
            <a:r>
              <a:rPr lang="pl-PL" altLang="pl-PL" dirty="0"/>
              <a:t> go o 1/3 – 2/3 </a:t>
            </a:r>
            <a:r>
              <a:rPr lang="pl-PL" altLang="pl-PL" dirty="0" err="1"/>
              <a:t>wartosci</a:t>
            </a:r>
            <a:endParaRPr lang="pl-PL" altLang="pl-PL" dirty="0"/>
          </a:p>
          <a:p>
            <a:pPr lvl="1"/>
            <a:r>
              <a:rPr lang="pl-PL" altLang="pl-PL" dirty="0"/>
              <a:t>trend mniejszy (</a:t>
            </a:r>
            <a:r>
              <a:rPr lang="pl-PL" altLang="pl-PL" i="1" dirty="0" err="1"/>
              <a:t>minority</a:t>
            </a:r>
            <a:r>
              <a:rPr lang="pl-PL" altLang="pl-PL" i="1" dirty="0"/>
              <a:t> trend</a:t>
            </a:r>
            <a:r>
              <a:rPr lang="pl-PL" altLang="pl-PL" dirty="0"/>
              <a:t>) – do kilku dni, nie </a:t>
            </a:r>
            <a:r>
              <a:rPr lang="pl-PL" altLang="pl-PL" dirty="0" err="1"/>
              <a:t>majacy</a:t>
            </a:r>
            <a:r>
              <a:rPr lang="pl-PL" altLang="pl-PL" dirty="0"/>
              <a:t> w istocie znaczenia, tka jak kołysanie statku nie ma wpływu na jego kurs.</a:t>
            </a:r>
          </a:p>
        </p:txBody>
      </p:sp>
    </p:spTree>
    <p:extLst>
      <p:ext uri="{BB962C8B-B14F-4D97-AF65-F5344CB8AC3E}">
        <p14:creationId xmlns:p14="http://schemas.microsoft.com/office/powerpoint/2010/main" val="38686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D32-0EAD-4EE3-A4B9-82A97119597D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Trend reprezentuje średnia krocząca</a:t>
            </a:r>
            <a:endParaRPr lang="pl-PL" altLang="pl-PL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pl-PL" sz="2600" dirty="0"/>
              <a:t> Średnia krocząca</a:t>
            </a:r>
          </a:p>
        </p:txBody>
      </p:sp>
      <p:sp>
        <p:nvSpPr>
          <p:cNvPr id="31383" name="Rectangle 663"/>
          <p:cNvSpPr>
            <a:spLocks noChangeArrowheads="1"/>
          </p:cNvSpPr>
          <p:nvPr/>
        </p:nvSpPr>
        <p:spPr bwMode="auto">
          <a:xfrm>
            <a:off x="0" y="418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31390" name="Rectangle 67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aphicFrame>
        <p:nvGraphicFramePr>
          <p:cNvPr id="31389" name="Object 669"/>
          <p:cNvGraphicFramePr>
            <a:graphicFrameLocks noChangeAspect="1"/>
          </p:cNvGraphicFramePr>
          <p:nvPr/>
        </p:nvGraphicFramePr>
        <p:xfrm>
          <a:off x="2916238" y="4581525"/>
          <a:ext cx="30765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ównanie" r:id="rId3" imgW="774364" imgH="431613" progId="Equation.3">
                  <p:embed/>
                </p:oleObj>
              </mc:Choice>
              <mc:Fallback>
                <p:oleObj name="Równanie" r:id="rId3" imgW="77436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581525"/>
                        <a:ext cx="3076575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129" name="Picture 3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8713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3F04-549C-4AF2-9A5E-04FE649287CD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Formuły średnich kroczących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Średnia krocząca liniowa, gdzie danemu kursowi x z i-tej sesji od dzisiaj odpowiada wyrażenie (k-i+1)/k </a:t>
            </a:r>
          </a:p>
          <a:p>
            <a:pPr>
              <a:buFont typeface="Wingdings" pitchFamily="2" charset="2"/>
              <a:buNone/>
            </a:pPr>
            <a:r>
              <a:rPr lang="pl-PL" altLang="pl-PL"/>
              <a:t>              </a:t>
            </a:r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pl-PL" altLang="pl-PL">
              <a:solidFill>
                <a:prstClr val="black"/>
              </a:solidFill>
            </a:endParaRPr>
          </a:p>
        </p:txBody>
      </p:sp>
      <p:graphicFrame>
        <p:nvGraphicFramePr>
          <p:cNvPr id="32772" name="Object 1028"/>
          <p:cNvGraphicFramePr>
            <a:graphicFrameLocks noChangeAspect="1"/>
          </p:cNvGraphicFramePr>
          <p:nvPr/>
        </p:nvGraphicFramePr>
        <p:xfrm>
          <a:off x="1331913" y="3429000"/>
          <a:ext cx="46085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Równanie" r:id="rId3" imgW="1358310" imgH="431613" progId="Equation.3">
                  <p:embed/>
                </p:oleObj>
              </mc:Choice>
              <mc:Fallback>
                <p:oleObj name="Równanie" r:id="rId3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429000"/>
                        <a:ext cx="460851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0" y="7032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100">
                <a:solidFill>
                  <a:prstClr val="black"/>
                </a:solidFill>
              </a:rPr>
              <a:t> </a:t>
            </a:r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827088" y="4724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536-1AFC-420D-BD36-4BAB98197B69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9612"/>
          </a:xfrm>
        </p:spPr>
        <p:txBody>
          <a:bodyPr/>
          <a:lstStyle/>
          <a:p>
            <a:r>
              <a:rPr lang="pl-PL" altLang="pl-PL" sz="3800"/>
              <a:t>Średnie kroczące cd.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75700" cy="404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100"/>
              <a:t>Średnia krocząca wykładnicza. Jej podstawą jest pewna wartość p= 2/(k+1). W zależności od tego ilosesyjna jest średnia, wielkość ta podnoszona jest do takiej potęgi. A więc dla średniej 8-sesyjnej wynosi p=(2/(8+1))8=0,222; </a:t>
            </a:r>
          </a:p>
          <a:p>
            <a:pPr>
              <a:lnSpc>
                <a:spcPct val="90000"/>
              </a:lnSpc>
            </a:pPr>
            <a:r>
              <a:rPr lang="pl-PL" altLang="pl-PL" sz="2100"/>
              <a:t>dla 15-sesyjnej p=(2/(15+1))15=0,125; </a:t>
            </a:r>
          </a:p>
          <a:p>
            <a:pPr>
              <a:lnSpc>
                <a:spcPct val="90000"/>
              </a:lnSpc>
            </a:pPr>
            <a:r>
              <a:rPr lang="pl-PL" altLang="pl-PL" sz="2100"/>
              <a:t>45-sesyjnej - p=(2/(45+1))45=0,0434 </a:t>
            </a:r>
          </a:p>
          <a:p>
            <a:pPr>
              <a:lnSpc>
                <a:spcPct val="90000"/>
              </a:lnSpc>
            </a:pPr>
            <a:r>
              <a:rPr lang="pl-PL" altLang="pl-PL" sz="2100"/>
              <a:t>Wielkość p staje się wagą dla kursów z poszczególnych sesji po odjęciu od jedności i odpowiednim spotęgowaniu. Pierwszy wyraz ma wagę (1-p)0=1, drugi (1-p)1=1-p; trzeci (1-p)2; ...k-ty wyraz – (1-p)k-1. Średnia będzie wiec miała postać: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7200" y="4648200"/>
          <a:ext cx="5473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Równanie" r:id="rId3" imgW="1549400" imgH="457200" progId="Equation.3">
                  <p:embed/>
                </p:oleObj>
              </mc:Choice>
              <mc:Fallback>
                <p:oleObj name="Równanie" r:id="rId3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54737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6" descr="C:\Documents and Settings\Sopoćko\Moje dokumenty\Moje obrazy\Rola banku c\mooving avr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8003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7D12-F47D-4773-8AA1-D696AE7A9471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1706"/>
            <a:ext cx="7793037" cy="910431"/>
          </a:xfrm>
        </p:spPr>
        <p:txBody>
          <a:bodyPr/>
          <a:lstStyle/>
          <a:p>
            <a:r>
              <a:rPr lang="pl-PL" altLang="pl-PL" dirty="0"/>
              <a:t>Wstęga Bollingera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470" y="1744415"/>
            <a:ext cx="8229600" cy="1252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100" dirty="0">
                <a:solidFill>
                  <a:schemeClr val="accent4"/>
                </a:solidFill>
              </a:rPr>
              <a:t>Konstrukcja: pod i nad linią trendu </a:t>
            </a:r>
            <a:r>
              <a:rPr lang="pl-PL" altLang="pl-PL" sz="2100" dirty="0" smtClean="0">
                <a:solidFill>
                  <a:schemeClr val="accent4"/>
                </a:solidFill>
              </a:rPr>
              <a:t>wyznaczonego </a:t>
            </a:r>
            <a:r>
              <a:rPr lang="pl-PL" altLang="pl-PL" sz="2100" dirty="0">
                <a:solidFill>
                  <a:schemeClr val="accent4"/>
                </a:solidFill>
              </a:rPr>
              <a:t>przez średnia </a:t>
            </a:r>
            <a:r>
              <a:rPr lang="pl-PL" altLang="pl-PL" sz="2100" dirty="0" smtClean="0">
                <a:solidFill>
                  <a:schemeClr val="accent4"/>
                </a:solidFill>
              </a:rPr>
              <a:t>kroczącą (linia w środku)  </a:t>
            </a:r>
            <a:r>
              <a:rPr lang="pl-PL" altLang="pl-PL" sz="2100" dirty="0">
                <a:solidFill>
                  <a:schemeClr val="accent4"/>
                </a:solidFill>
              </a:rPr>
              <a:t>wykreśla się  dwie wstęgi boczne oddalone od niego o wielokrotność odchylenia standardowego  (zwykle 1,75 </a:t>
            </a:r>
            <a:r>
              <a:rPr lang="el-GR" altLang="pl-PL" sz="2100" dirty="0">
                <a:solidFill>
                  <a:schemeClr val="accent4"/>
                </a:solidFill>
                <a:cs typeface="Arial" pitchFamily="34" charset="0"/>
              </a:rPr>
              <a:t>σ</a:t>
            </a:r>
            <a:r>
              <a:rPr lang="pl-PL" altLang="pl-PL" sz="2100" dirty="0">
                <a:solidFill>
                  <a:schemeClr val="accent4"/>
                </a:solidFill>
                <a:cs typeface="Arial" pitchFamily="34" charset="0"/>
              </a:rPr>
              <a:t>)</a:t>
            </a:r>
            <a:endParaRPr lang="el-GR" altLang="pl-PL" sz="2100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26626" name="Picture 2" descr="Znalezione obrazy dla zapytania wstęga bollin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0" y="2996952"/>
            <a:ext cx="7620000" cy="37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2D00-27D6-4D31-863D-0EDE9541C058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368326"/>
          </a:xfrm>
        </p:spPr>
        <p:txBody>
          <a:bodyPr/>
          <a:lstStyle/>
          <a:p>
            <a:pPr algn="ctr"/>
            <a:r>
              <a:rPr lang="pl-PL" altLang="pl-PL" sz="3400" dirty="0" smtClean="0"/>
              <a:t> Model MACD</a:t>
            </a:r>
            <a:endParaRPr lang="pl-PL" altLang="pl-PL" sz="3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466" y="1849984"/>
            <a:ext cx="8229600" cy="23711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 dirty="0"/>
              <a:t>Konstrukcja: Wykres Składa się on z dwu linii: MACD i Sygnału. Linie te odzwierciedlają następujące wartości (w nawiasach ilość sesji zazwyczaj tu przyjmowanych):</a:t>
            </a:r>
          </a:p>
          <a:p>
            <a:pPr>
              <a:lnSpc>
                <a:spcPct val="80000"/>
              </a:lnSpc>
            </a:pPr>
            <a:r>
              <a:rPr lang="pl-PL" altLang="pl-PL" sz="2400" dirty="0"/>
              <a:t>MACD = średnia krocząca długoterminowa (26) – średnia krótkoterminowa (12)</a:t>
            </a:r>
          </a:p>
          <a:p>
            <a:pPr>
              <a:lnSpc>
                <a:spcPct val="80000"/>
              </a:lnSpc>
            </a:pPr>
            <a:r>
              <a:rPr lang="pl-PL" altLang="pl-PL" sz="2400" dirty="0"/>
              <a:t>	Sygnał = średnia krocząca wartości MACD (9)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8806" y="3946525"/>
            <a:ext cx="82089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solidFill>
                  <a:prstClr val="black"/>
                </a:solidFill>
              </a:rPr>
              <a:t>Na wykresach MACD zamieszcza się także </a:t>
            </a:r>
            <a:r>
              <a:rPr lang="pl-PL" altLang="pl-PL" sz="2400" b="1" dirty="0">
                <a:solidFill>
                  <a:prstClr val="black"/>
                </a:solidFill>
              </a:rPr>
              <a:t>Oscylator MACD </a:t>
            </a:r>
            <a:r>
              <a:rPr lang="pl-PL" altLang="pl-PL" sz="2400" dirty="0">
                <a:solidFill>
                  <a:prstClr val="black"/>
                </a:solidFill>
              </a:rPr>
              <a:t>(zwykle w </a:t>
            </a:r>
            <a:r>
              <a:rPr lang="pl-PL" altLang="pl-PL" sz="2400" dirty="0" err="1">
                <a:solidFill>
                  <a:prstClr val="black"/>
                </a:solidFill>
              </a:rPr>
              <a:t>posta</a:t>
            </a:r>
            <a:r>
              <a:rPr lang="pl-PL" altLang="pl-PL" sz="2400" dirty="0">
                <a:solidFill>
                  <a:prstClr val="black"/>
                </a:solidFill>
              </a:rPr>
              <a:t>-ci wykresu słupkowego), przedstawiający różnicę między wartością sygnału a aktualnym wskaźnikiem MACD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380288" y="42211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MACD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0" name="Picture 2" descr="Znalezione obrazy dla zapytania wykres ma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16824" cy="45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Świece Japońskie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Zaczęto je stosować XVII wieku Klasykiem stał się jednak wiek później </a:t>
            </a:r>
            <a:r>
              <a:rPr lang="pl-PL" dirty="0" err="1" smtClean="0"/>
              <a:t>Munehisa</a:t>
            </a:r>
            <a:r>
              <a:rPr lang="pl-PL" dirty="0" smtClean="0"/>
              <a:t> </a:t>
            </a:r>
            <a:r>
              <a:rPr lang="pl-PL" dirty="0" err="1"/>
              <a:t>Homma</a:t>
            </a:r>
            <a:r>
              <a:rPr lang="pl-PL" dirty="0"/>
              <a:t>, </a:t>
            </a:r>
            <a:r>
              <a:rPr lang="pl-PL" dirty="0" smtClean="0"/>
              <a:t>Japoński businessman, dokonający operacjami  </a:t>
            </a:r>
            <a:r>
              <a:rPr lang="pl-PL" dirty="0"/>
              <a:t>kontraktami na ryż na giełdzie w Osace. </a:t>
            </a:r>
            <a:endParaRPr lang="pl-PL" dirty="0" smtClean="0"/>
          </a:p>
          <a:p>
            <a:r>
              <a:rPr lang="pl-PL" dirty="0" smtClean="0"/>
              <a:t>Wnioskowanie odbywa się w oparciu o analizę dwu wykresów (świec). Znacznie rzadziej – trzech</a:t>
            </a:r>
          </a:p>
          <a:p>
            <a:r>
              <a:rPr lang="pl-PL" dirty="0" smtClean="0"/>
              <a:t>Na wykresie oznaczone jest ciało (białe, jeśli zamknięcie jest wyżej otwarcia), czarne (odwrotna sytuacja) oraz maksima i minima (cienie)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57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Świece Japońskie cd.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76872"/>
            <a:ext cx="56388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85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świec japońskich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085184"/>
            <a:ext cx="8229600" cy="1037173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U góry – </a:t>
            </a:r>
            <a:r>
              <a:rPr lang="pl-PL" dirty="0" err="1" smtClean="0"/>
              <a:t>maribozu</a:t>
            </a:r>
            <a:r>
              <a:rPr lang="pl-PL" dirty="0" smtClean="0"/>
              <a:t> oznacza zapowiedź (pierwsza) bessy, drugi– hossy, </a:t>
            </a:r>
          </a:p>
          <a:p>
            <a:r>
              <a:rPr lang="pl-PL" dirty="0" smtClean="0"/>
              <a:t>U dołu , gwiazda poranna  - odwrócenie trendu wzrost  , g. wieczorna – ku spadkowi. Kluczowa jest tu środkowa (świeca </a:t>
            </a:r>
            <a:r>
              <a:rPr lang="pl-PL" dirty="0" err="1" smtClean="0"/>
              <a:t>dojii</a:t>
            </a:r>
            <a:r>
              <a:rPr lang="pl-PL" dirty="0" smtClean="0"/>
              <a:t>), informująca o sile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 descr="swiecejaponski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20320"/>
          <a:stretch/>
        </p:blipFill>
        <p:spPr bwMode="auto">
          <a:xfrm>
            <a:off x="2555776" y="1394996"/>
            <a:ext cx="3602990" cy="1364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gwiazdy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7"/>
          <a:stretch/>
        </p:blipFill>
        <p:spPr bwMode="auto">
          <a:xfrm>
            <a:off x="2339752" y="2852936"/>
            <a:ext cx="4248472" cy="174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8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Kwity depozytowe (ADR, GDR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Konstrukcja kwitu depozytowego:</a:t>
            </a:r>
          </a:p>
          <a:p>
            <a:pPr marL="0" indent="0">
              <a:buNone/>
            </a:pPr>
            <a:r>
              <a:rPr lang="pl-PL" dirty="0" smtClean="0"/>
              <a:t>   - przyszły </a:t>
            </a:r>
            <a:r>
              <a:rPr lang="pl-PL" dirty="0"/>
              <a:t>emitent kwitu kupuje </a:t>
            </a:r>
            <a:r>
              <a:rPr lang="pl-PL" dirty="0" smtClean="0"/>
              <a:t>określoną </a:t>
            </a:r>
            <a:r>
              <a:rPr lang="pl-PL" dirty="0"/>
              <a:t>ilość akcji spółki</a:t>
            </a:r>
          </a:p>
          <a:p>
            <a:pPr marL="0" indent="0">
              <a:buNone/>
            </a:pPr>
            <a:r>
              <a:rPr lang="pl-PL" dirty="0" smtClean="0"/>
              <a:t>   - </a:t>
            </a:r>
            <a:r>
              <a:rPr lang="pl-PL" dirty="0"/>
              <a:t>akcje te składa w banku-powierniku (</a:t>
            </a:r>
            <a:r>
              <a:rPr lang="pl-PL" dirty="0" err="1"/>
              <a:t>custodian</a:t>
            </a:r>
            <a:r>
              <a:rPr lang="pl-PL" dirty="0"/>
              <a:t> bank) jako depozyt</a:t>
            </a:r>
          </a:p>
          <a:p>
            <a:pPr marL="0" indent="0">
              <a:buNone/>
            </a:pPr>
            <a:r>
              <a:rPr lang="pl-PL" dirty="0" smtClean="0"/>
              <a:t>   - </a:t>
            </a:r>
            <a:r>
              <a:rPr lang="pl-PL" dirty="0"/>
              <a:t>w oparciu o powyższy depozyt emituje specjalne kwity, z których każdy odpowiada ścisłej ilości akcji danej spółki (tj. jednej lub więcej)</a:t>
            </a:r>
          </a:p>
          <a:p>
            <a:r>
              <a:rPr lang="pl-PL" dirty="0"/>
              <a:t>K</a:t>
            </a:r>
            <a:r>
              <a:rPr lang="pl-PL" dirty="0" smtClean="0"/>
              <a:t>wity sprzedaje się inwestorom z kraju emitenta kwitów</a:t>
            </a:r>
            <a:endParaRPr lang="pl-PL" dirty="0"/>
          </a:p>
          <a:p>
            <a:r>
              <a:rPr lang="pl-PL" dirty="0"/>
              <a:t>Właściciel kwitu depozytowego ma prawa </a:t>
            </a:r>
            <a:r>
              <a:rPr lang="pl-PL" dirty="0" smtClean="0"/>
              <a:t>analogiczne </a:t>
            </a:r>
            <a:r>
              <a:rPr lang="pl-PL" dirty="0"/>
              <a:t>do akcjonariusza, tyle, że wykonuje je pośrednio przez bank depozytowy (</a:t>
            </a:r>
            <a:r>
              <a:rPr lang="pl-PL" dirty="0" err="1"/>
              <a:t>custodial</a:t>
            </a:r>
            <a:r>
              <a:rPr lang="pl-PL" dirty="0"/>
              <a:t> bank)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30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świec japońskich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142628" y="3575685"/>
            <a:ext cx="1417320" cy="2286000"/>
            <a:chOff x="0" y="0"/>
            <a:chExt cx="1417320" cy="2286000"/>
          </a:xfrm>
        </p:grpSpPr>
        <p:grpSp>
          <p:nvGrpSpPr>
            <p:cNvPr id="7" name="Grupa 6"/>
            <p:cNvGrpSpPr/>
            <p:nvPr/>
          </p:nvGrpSpPr>
          <p:grpSpPr>
            <a:xfrm>
              <a:off x="0" y="0"/>
              <a:ext cx="1417320" cy="1257300"/>
              <a:chOff x="0" y="0"/>
              <a:chExt cx="1417320" cy="1257300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0" y="0"/>
                <a:ext cx="327660" cy="36576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1082040" y="0"/>
                <a:ext cx="335280" cy="3657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0" y="891540"/>
                <a:ext cx="327660" cy="36576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1082040" y="891540"/>
                <a:ext cx="335280" cy="3657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" name="Łącznik prostoliniowy 7"/>
            <p:cNvCxnSpPr/>
            <p:nvPr/>
          </p:nvCxnSpPr>
          <p:spPr>
            <a:xfrm flipH="1">
              <a:off x="152400" y="365760"/>
              <a:ext cx="7620" cy="4267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1272540" y="365760"/>
              <a:ext cx="0" cy="4267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152400" y="1257300"/>
              <a:ext cx="0" cy="10287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1272540" y="1257300"/>
              <a:ext cx="0" cy="10287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4528501" y="3564255"/>
            <a:ext cx="1424940" cy="2171700"/>
            <a:chOff x="0" y="0"/>
            <a:chExt cx="1424940" cy="2171700"/>
          </a:xfrm>
        </p:grpSpPr>
        <p:grpSp>
          <p:nvGrpSpPr>
            <p:cNvPr id="17" name="Grupa 16"/>
            <p:cNvGrpSpPr/>
            <p:nvPr/>
          </p:nvGrpSpPr>
          <p:grpSpPr>
            <a:xfrm>
              <a:off x="0" y="205740"/>
              <a:ext cx="1424940" cy="1219200"/>
              <a:chOff x="0" y="0"/>
              <a:chExt cx="1424940" cy="1219200"/>
            </a:xfrm>
          </p:grpSpPr>
          <p:sp>
            <p:nvSpPr>
              <p:cNvPr id="24" name="Prostokąt 23"/>
              <p:cNvSpPr/>
              <p:nvPr/>
            </p:nvSpPr>
            <p:spPr>
              <a:xfrm>
                <a:off x="0" y="0"/>
                <a:ext cx="335280" cy="236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0" y="998220"/>
                <a:ext cx="335280" cy="2209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1097280" y="0"/>
                <a:ext cx="327660" cy="236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1097280" y="998220"/>
                <a:ext cx="327660" cy="2209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8" name="Łącznik prostoliniowy 17"/>
            <p:cNvCxnSpPr/>
            <p:nvPr/>
          </p:nvCxnSpPr>
          <p:spPr>
            <a:xfrm>
              <a:off x="152400" y="0"/>
              <a:ext cx="0" cy="10287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9" name="Łącznik prostoliniowy 18"/>
            <p:cNvCxnSpPr/>
            <p:nvPr/>
          </p:nvCxnSpPr>
          <p:spPr>
            <a:xfrm>
              <a:off x="1257300" y="434340"/>
              <a:ext cx="0" cy="4648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0" name="Łącznik prostoliniowy 19"/>
            <p:cNvCxnSpPr/>
            <p:nvPr/>
          </p:nvCxnSpPr>
          <p:spPr>
            <a:xfrm>
              <a:off x="152400" y="1143000"/>
              <a:ext cx="0" cy="10287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1" name="Łącznik prostoliniowy 20"/>
            <p:cNvCxnSpPr/>
            <p:nvPr/>
          </p:nvCxnSpPr>
          <p:spPr>
            <a:xfrm>
              <a:off x="1257300" y="1424940"/>
              <a:ext cx="0" cy="7162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2" name="Łącznik prostoliniowy 21"/>
            <p:cNvCxnSpPr/>
            <p:nvPr/>
          </p:nvCxnSpPr>
          <p:spPr>
            <a:xfrm>
              <a:off x="1257300" y="0"/>
              <a:ext cx="0" cy="1981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3" name="Łącznik prostoliniowy 22"/>
            <p:cNvCxnSpPr/>
            <p:nvPr/>
          </p:nvCxnSpPr>
          <p:spPr>
            <a:xfrm>
              <a:off x="1257300" y="1051560"/>
              <a:ext cx="0" cy="1447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sp>
        <p:nvSpPr>
          <p:cNvPr id="28" name="Pole tekstowe 35"/>
          <p:cNvSpPr txBox="1">
            <a:spLocks noChangeArrowheads="1"/>
          </p:cNvSpPr>
          <p:nvPr/>
        </p:nvSpPr>
        <p:spPr bwMode="auto">
          <a:xfrm>
            <a:off x="1112022" y="3062606"/>
            <a:ext cx="1303146" cy="288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maribozu</a:t>
            </a:r>
            <a:endParaRPr lang="pl-PL" alt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37"/>
          <p:cNvSpPr txBox="1">
            <a:spLocks noChangeArrowheads="1"/>
          </p:cNvSpPr>
          <p:nvPr/>
        </p:nvSpPr>
        <p:spPr bwMode="auto">
          <a:xfrm>
            <a:off x="3851920" y="3207067"/>
            <a:ext cx="2101521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Odwrócony młot</a:t>
            </a:r>
            <a:endParaRPr lang="pl-PL" alt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234792" y="1519555"/>
            <a:ext cx="4594860" cy="1584960"/>
            <a:chOff x="0" y="0"/>
            <a:chExt cx="4594860" cy="1584960"/>
          </a:xfrm>
        </p:grpSpPr>
        <p:sp>
          <p:nvSpPr>
            <p:cNvPr id="31" name="Prostokąt 30"/>
            <p:cNvSpPr/>
            <p:nvPr/>
          </p:nvSpPr>
          <p:spPr>
            <a:xfrm>
              <a:off x="0" y="441960"/>
              <a:ext cx="312420" cy="1021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1104900" y="426720"/>
              <a:ext cx="358140" cy="1074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3185160" y="601980"/>
              <a:ext cx="32004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4274820" y="601980"/>
              <a:ext cx="320040" cy="152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3185160" y="1348740"/>
              <a:ext cx="320040" cy="1295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4274820" y="1371600"/>
              <a:ext cx="320040" cy="1295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cxnSp>
          <p:nvCxnSpPr>
            <p:cNvPr id="37" name="Łącznik prostoliniowy 36"/>
            <p:cNvCxnSpPr/>
            <p:nvPr/>
          </p:nvCxnSpPr>
          <p:spPr>
            <a:xfrm>
              <a:off x="3345180" y="0"/>
              <a:ext cx="0" cy="6019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oliniowy 37"/>
            <p:cNvCxnSpPr/>
            <p:nvPr/>
          </p:nvCxnSpPr>
          <p:spPr>
            <a:xfrm>
              <a:off x="3345180" y="1013460"/>
              <a:ext cx="0" cy="5715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>
              <a:off x="4419600" y="0"/>
              <a:ext cx="0" cy="60198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0" name="Łącznik prostoliniowy 39"/>
            <p:cNvCxnSpPr/>
            <p:nvPr/>
          </p:nvCxnSpPr>
          <p:spPr>
            <a:xfrm>
              <a:off x="4419600" y="1051560"/>
              <a:ext cx="0" cy="3048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1" name="Łącznik prostoliniowy 40"/>
            <p:cNvCxnSpPr/>
            <p:nvPr/>
          </p:nvCxnSpPr>
          <p:spPr>
            <a:xfrm>
              <a:off x="4419600" y="1501140"/>
              <a:ext cx="0" cy="8382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6300193" y="1863184"/>
            <a:ext cx="2592288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alt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l-PL" alt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1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	</a:t>
            </a:r>
            <a:endParaRPr lang="pl-PL" altLang="pl-PL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Wisielec - Jest uważany za formację zapowiadającą bessę</a:t>
            </a:r>
            <a:endParaRPr lang="pl-PL" alt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Młot – wskazuje na hossę, przynajmniej przejściową</a:t>
            </a:r>
            <a:endParaRPr lang="pl-PL" alt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Odwrócony młot – przy bessie oznacza odwrócenie </a:t>
            </a:r>
            <a:r>
              <a:rPr lang="pl-PL" altLang="pl-PL" sz="120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trndu</a:t>
            </a:r>
            <a:endParaRPr lang="pl-PL" altLang="pl-PL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971600" y="6021288"/>
            <a:ext cx="691276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wisielec</a:t>
            </a:r>
            <a:r>
              <a:rPr lang="pl-PL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</a:t>
            </a:r>
            <a:r>
              <a:rPr lang="pl-PL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s		młot</a:t>
            </a:r>
            <a:endParaRPr lang="pl-PL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0436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słupkowy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 descr="Wykres słupkow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" t="3376" r="-1132" b="23884"/>
          <a:stretch/>
        </p:blipFill>
        <p:spPr bwMode="auto">
          <a:xfrm>
            <a:off x="323528" y="1988840"/>
            <a:ext cx="5006424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72083" y="5651470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prstClr val="black"/>
                </a:solidFill>
              </a:rPr>
              <a:t>Każda sesja – jeden słupek. Dół – najniższe notowanie, góra – najwyższe, kreska z lewej – otwarcie, z prawej </a:t>
            </a:r>
            <a:r>
              <a:rPr lang="pl-PL" sz="1200" smtClean="0">
                <a:solidFill>
                  <a:prstClr val="black"/>
                </a:solidFill>
              </a:rPr>
              <a:t>- zamknięcie </a:t>
            </a:r>
            <a:endParaRPr lang="pl-PL" sz="1200" dirty="0">
              <a:solidFill>
                <a:prstClr val="black"/>
              </a:solidFill>
            </a:endParaRPr>
          </a:p>
        </p:txBody>
      </p:sp>
      <p:pic>
        <p:nvPicPr>
          <p:cNvPr id="7173" name="Picture 5" descr="swiecejapons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34" y="2088852"/>
            <a:ext cx="32861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23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EF01-A78A-42BA-937D-A0483946F417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892" name="Picture 4" descr="C:\Documents and Settings\Sopoćko\Moje dokumenty\Moje obrazy\Rola banku c\indic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Zasady:</a:t>
            </a:r>
          </a:p>
          <a:p>
            <a:pPr lvl="1"/>
            <a:r>
              <a:rPr lang="pl-PL" altLang="pl-PL"/>
              <a:t>Podejmować decyzje gdy co najmniej dwa wskazują tę samą zmianę</a:t>
            </a:r>
          </a:p>
          <a:p>
            <a:pPr lvl="1"/>
            <a:r>
              <a:rPr lang="pl-PL" altLang="pl-PL"/>
              <a:t>Zawsze uważać na obrotu (przy małych obrotach wskazania są niemiarodajne)</a:t>
            </a:r>
          </a:p>
          <a:p>
            <a:pPr lvl="1"/>
            <a:r>
              <a:rPr lang="pl-PL" altLang="pl-PL"/>
              <a:t>Zawsze brać pod uwagę główny indeks giełdowy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Analiza wskaźników</a:t>
            </a:r>
          </a:p>
        </p:txBody>
      </p:sp>
    </p:spTree>
    <p:extLst>
      <p:ext uri="{BB962C8B-B14F-4D97-AF65-F5344CB8AC3E}">
        <p14:creationId xmlns:p14="http://schemas.microsoft.com/office/powerpoint/2010/main" val="2955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359D-22E9-489E-B99A-87BD96D714F0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wskaźniki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87208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2800" dirty="0"/>
              <a:t>Wskaźniki kursów „</a:t>
            </a:r>
            <a:r>
              <a:rPr lang="pl-PL" altLang="pl-PL" sz="2800" dirty="0" err="1"/>
              <a:t>blue</a:t>
            </a:r>
            <a:r>
              <a:rPr lang="pl-PL" altLang="pl-PL" sz="2800" dirty="0"/>
              <a:t> chips”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Szerokość rynku - aktualna wartość skumulowanych różnic miedzy akcjami zwyżkującymi a spadającymi. 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Volumen rynku inny sposób przedstawiania relacji miedzy akcjami zwyżkującymi i zniżkującymi. Tu jest to iloraz pierwszych do drugich. Uważa się, że trend zwyżkujący pojawi się, gdy jego wartość wyniesie 9, prawie na pewno – gdy podobna relacja powtórzy się w następnej sesji 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Nowe najwyższe, nowe najniższe. W praktyce liczy się ilość rocznych „</a:t>
            </a:r>
            <a:r>
              <a:rPr lang="pl-PL" altLang="pl-PL" sz="2800" dirty="0" err="1"/>
              <a:t>szczytowań</a:t>
            </a:r>
            <a:r>
              <a:rPr lang="pl-PL" altLang="pl-PL" sz="2800" dirty="0"/>
              <a:t>” i „dołowań” w pewnym okresie (np. w 10 ostatnich sesjach</a:t>
            </a:r>
            <a:r>
              <a:rPr lang="pl-PL" altLang="pl-PL" sz="19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8E58-F1D6-433D-ADA6-D9618960B4EE}" type="slidenum">
              <a:rPr lang="pl-PL" altLang="en-US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pl-PL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63072" cy="1139825"/>
          </a:xfrm>
        </p:spPr>
        <p:txBody>
          <a:bodyPr>
            <a:normAutofit/>
          </a:bodyPr>
          <a:lstStyle/>
          <a:p>
            <a:r>
              <a:rPr lang="pl-PL" altLang="pl-PL" dirty="0"/>
              <a:t>Podstawowe wskaźniki cd.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Relacja Cena/Zysk Jest relacją bieżącej ceny akcji do zysku spółki (nie dywidendy!), przypadającego na jedną akcję. 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Udział obrotu małymi pakietami. W Polsce trudny do obliczenia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Udział obrotów </a:t>
            </a:r>
            <a:r>
              <a:rPr lang="pl-PL" altLang="pl-PL" sz="2600" dirty="0" err="1"/>
              <a:t>short</a:t>
            </a:r>
            <a:r>
              <a:rPr lang="pl-PL" altLang="pl-PL" sz="2600" dirty="0"/>
              <a:t>. Na NYSE wskaźnik ten liczony jest jako relacja średnia obrotów </a:t>
            </a:r>
            <a:r>
              <a:rPr lang="pl-PL" altLang="pl-PL" sz="2600" dirty="0" err="1"/>
              <a:t>short</a:t>
            </a:r>
            <a:r>
              <a:rPr lang="pl-PL" altLang="pl-PL" sz="2600" dirty="0"/>
              <a:t> w ciągu miesiąca do dziennego obrotu </a:t>
            </a:r>
            <a:r>
              <a:rPr lang="pl-PL" altLang="pl-PL" sz="2600" dirty="0" err="1"/>
              <a:t>short</a:t>
            </a:r>
            <a:r>
              <a:rPr lang="pl-PL" altLang="pl-PL" sz="2600" dirty="0"/>
              <a:t>. Jeśli stosunek ten jest mniejszy niż 1 – przewiduje się tendencje spadkową, 1 do 1,5 – stabilizację, 1,5 do 2 – lekki wzrost, powyżej 2 – silny wzrost cen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 altLang="pl-PL" sz="2600" dirty="0"/>
          </a:p>
        </p:txBody>
      </p:sp>
    </p:spTree>
    <p:extLst>
      <p:ext uri="{BB962C8B-B14F-4D97-AF65-F5344CB8AC3E}">
        <p14:creationId xmlns:p14="http://schemas.microsoft.com/office/powerpoint/2010/main" val="13972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Przesłanki decyzji inwestycyjnej. Makroekonomiczne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Bezrobocie w kraju, USA, w strefie euro</a:t>
            </a:r>
          </a:p>
          <a:p>
            <a:r>
              <a:rPr lang="pl-PL" dirty="0" smtClean="0"/>
              <a:t>Stopy procentowe NBP, ECB, </a:t>
            </a:r>
            <a:r>
              <a:rPr lang="pl-PL" dirty="0" err="1" smtClean="0"/>
              <a:t>Fed</a:t>
            </a:r>
            <a:endParaRPr lang="pl-PL" dirty="0" smtClean="0"/>
          </a:p>
          <a:p>
            <a:r>
              <a:rPr lang="pl-PL" dirty="0" smtClean="0"/>
              <a:t>Ceny nieruchomości w kraju, USA, strefy euro</a:t>
            </a:r>
          </a:p>
          <a:p>
            <a:r>
              <a:rPr lang="pl-PL" dirty="0" smtClean="0"/>
              <a:t>Dynamika produkcji Przemysłowej</a:t>
            </a:r>
          </a:p>
          <a:p>
            <a:r>
              <a:rPr lang="pl-PL" dirty="0" smtClean="0"/>
              <a:t>Wskaźnik cen CPI i PPI </a:t>
            </a:r>
          </a:p>
          <a:p>
            <a:r>
              <a:rPr lang="pl-PL" dirty="0" smtClean="0"/>
              <a:t>Ceny ropy naftowej</a:t>
            </a:r>
          </a:p>
          <a:p>
            <a:r>
              <a:rPr lang="pl-PL" dirty="0" smtClean="0"/>
              <a:t>Ceny miedzi</a:t>
            </a:r>
          </a:p>
          <a:p>
            <a:r>
              <a:rPr lang="pl-PL" dirty="0" smtClean="0"/>
              <a:t>Kursy walut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14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prstClr val="black"/>
                </a:solidFill>
              </a:rPr>
              <a:t>Przesłanki decyzji </a:t>
            </a:r>
            <a:r>
              <a:rPr lang="pl-PL" sz="4000" dirty="0" smtClean="0">
                <a:solidFill>
                  <a:prstClr val="black"/>
                </a:solidFill>
              </a:rPr>
              <a:t>inwestycyjnej.</a:t>
            </a:r>
            <a:br>
              <a:rPr lang="pl-PL" sz="4000" dirty="0" smtClean="0">
                <a:solidFill>
                  <a:prstClr val="black"/>
                </a:solidFill>
              </a:rPr>
            </a:br>
            <a:r>
              <a:rPr lang="pl-PL" sz="4000" dirty="0" smtClean="0">
                <a:solidFill>
                  <a:prstClr val="black"/>
                </a:solidFill>
              </a:rPr>
              <a:t>Rynek finansowy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Zamknięcie/otwarcie i obroty NASDAQ oraz S&amp;P </a:t>
            </a:r>
          </a:p>
          <a:p>
            <a:r>
              <a:rPr lang="pl-PL" dirty="0">
                <a:solidFill>
                  <a:prstClr val="black"/>
                </a:solidFill>
              </a:rPr>
              <a:t>Zamknięcie/otwarcie </a:t>
            </a:r>
            <a:r>
              <a:rPr lang="pl-PL" dirty="0" smtClean="0"/>
              <a:t>kursy i </a:t>
            </a:r>
            <a:r>
              <a:rPr lang="pl-PL" dirty="0" err="1" smtClean="0"/>
              <a:t>obrotyvLSE</a:t>
            </a:r>
            <a:r>
              <a:rPr lang="pl-PL" dirty="0" smtClean="0"/>
              <a:t> i DB</a:t>
            </a:r>
          </a:p>
          <a:p>
            <a:r>
              <a:rPr lang="pl-PL" dirty="0" smtClean="0"/>
              <a:t>Dane o deficycie budżetowym</a:t>
            </a:r>
          </a:p>
          <a:p>
            <a:r>
              <a:rPr lang="pl-PL" dirty="0" smtClean="0"/>
              <a:t>Ceny obligacji na aukcjach</a:t>
            </a:r>
          </a:p>
          <a:p>
            <a:r>
              <a:rPr lang="pl-PL" dirty="0" smtClean="0"/>
              <a:t>Sprawdzanie listy ostrzeżeń KNF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814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>
                <a:solidFill>
                  <a:prstClr val="black"/>
                </a:solidFill>
              </a:rPr>
              <a:t>Przesłanki decyzji inwestycyjnej.</a:t>
            </a:r>
            <a:br>
              <a:rPr lang="pl-PL" sz="3600" dirty="0">
                <a:solidFill>
                  <a:prstClr val="black"/>
                </a:solidFill>
              </a:rPr>
            </a:br>
            <a:r>
              <a:rPr lang="pl-PL" sz="3600" dirty="0" smtClean="0">
                <a:solidFill>
                  <a:prstClr val="black"/>
                </a:solidFill>
              </a:rPr>
              <a:t>Spółki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Analiza danych z tabel giełdowych</a:t>
            </a:r>
          </a:p>
          <a:p>
            <a:r>
              <a:rPr lang="pl-PL" dirty="0" smtClean="0"/>
              <a:t>Informacje wydarzeniach współkach  (Parkiet, Puls Biznesu)</a:t>
            </a:r>
          </a:p>
          <a:p>
            <a:r>
              <a:rPr lang="pl-PL" dirty="0" smtClean="0"/>
              <a:t>Informacje w portalach informacyjnych (Bankier itp.) i Facebook </a:t>
            </a:r>
          </a:p>
          <a:p>
            <a:r>
              <a:rPr lang="pl-PL" dirty="0" smtClean="0"/>
              <a:t>Informacje ESPI (elektronicznego systemu przekazywania informacji)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B02B-299B-4CDD-81BC-224F5809CEA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OTC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Nie ma właściwości określonych dla giełdy</a:t>
            </a:r>
          </a:p>
          <a:p>
            <a:r>
              <a:rPr lang="pl-PL" dirty="0" smtClean="0"/>
              <a:t>Ma postać:</a:t>
            </a:r>
          </a:p>
          <a:p>
            <a:pPr marL="0" indent="0">
              <a:buNone/>
            </a:pPr>
            <a:r>
              <a:rPr lang="pl-PL" dirty="0" smtClean="0"/>
              <a:t>	- niezorganizowana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zorganizowaną (rozmaite platformy obrotu bez prawa stosowania nazwy giełda)</a:t>
            </a:r>
            <a:endParaRPr lang="pl-PL" dirty="0"/>
          </a:p>
          <a:p>
            <a:r>
              <a:rPr lang="pl-PL" dirty="0" smtClean="0"/>
              <a:t>Jest (poza obrotem instrumentami dłużnymi) jedynie niewielką częścią rynku ogółem</a:t>
            </a:r>
          </a:p>
          <a:p>
            <a:r>
              <a:rPr lang="pl-PL" dirty="0" smtClean="0"/>
              <a:t>Może być niepubliczny albo publiczny nieregulowany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AFEE-6F9B-473D-AF08-227F777A8AA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872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4129</Words>
  <Application>Microsoft Office PowerPoint</Application>
  <PresentationFormat>Pokaz na ekranie (4:3)</PresentationFormat>
  <Paragraphs>564</Paragraphs>
  <Slides>87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33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87</vt:i4>
      </vt:variant>
    </vt:vector>
  </HeadingPairs>
  <TitlesOfParts>
    <vt:vector size="121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11_Motyw pakietu Office</vt:lpstr>
      <vt:lpstr>12_Motyw pakietu Office</vt:lpstr>
      <vt:lpstr>13_Motyw pakietu Office</vt:lpstr>
      <vt:lpstr>14_Motyw pakietu Office</vt:lpstr>
      <vt:lpstr>15_Motyw pakietu Office</vt:lpstr>
      <vt:lpstr>16_Motyw pakietu Office</vt:lpstr>
      <vt:lpstr>17_Motyw pakietu Office</vt:lpstr>
      <vt:lpstr>18_Motyw pakietu Office</vt:lpstr>
      <vt:lpstr>19_Motyw pakietu Office</vt:lpstr>
      <vt:lpstr>20_Motyw pakietu Office</vt:lpstr>
      <vt:lpstr>21_Motyw pakietu Office</vt:lpstr>
      <vt:lpstr>22_Motyw pakietu Office</vt:lpstr>
      <vt:lpstr>23_Motyw pakietu Office</vt:lpstr>
      <vt:lpstr>24_Motyw pakietu Office</vt:lpstr>
      <vt:lpstr>25_Motyw pakietu Office</vt:lpstr>
      <vt:lpstr>26_Motyw pakietu Office</vt:lpstr>
      <vt:lpstr>27_Motyw pakietu Office</vt:lpstr>
      <vt:lpstr>28_Motyw pakietu Office</vt:lpstr>
      <vt:lpstr>29_Motyw pakietu Office</vt:lpstr>
      <vt:lpstr>30_Motyw pakietu Office</vt:lpstr>
      <vt:lpstr>31_Motyw pakietu Office</vt:lpstr>
      <vt:lpstr>Projekt domyślny</vt:lpstr>
      <vt:lpstr>Równanie</vt:lpstr>
      <vt:lpstr>Giełda i jej otoczenie</vt:lpstr>
      <vt:lpstr>Czym się handluje na giełdach papierów wartościowych</vt:lpstr>
      <vt:lpstr>Dlaczego giełda? </vt:lpstr>
      <vt:lpstr>Platformy OTC przy GPW</vt:lpstr>
      <vt:lpstr>Spółka akcyjna</vt:lpstr>
      <vt:lpstr>Akcja </vt:lpstr>
      <vt:lpstr>Dywidenda</vt:lpstr>
      <vt:lpstr>Kwity depozytowe (ADR, GDR </vt:lpstr>
      <vt:lpstr>Rynek OTC</vt:lpstr>
      <vt:lpstr>Globalizacja rynków finansowych</vt:lpstr>
      <vt:lpstr>Wiodące rynki finansowe (kapitalizacja bln USD)</vt:lpstr>
      <vt:lpstr>Wiodące giełdy, kapitalizacja  2021, bln $</vt:lpstr>
      <vt:lpstr>Giełdy na świecie</vt:lpstr>
      <vt:lpstr>Obrót koncentruje się na największych spółkach</vt:lpstr>
      <vt:lpstr>Koncentracja obrotów na GPW</vt:lpstr>
      <vt:lpstr>Udział dużych rośnie, małych maleje</vt:lpstr>
      <vt:lpstr>Asymetryczne tendencje obrotów kapitałowych</vt:lpstr>
      <vt:lpstr>Automatyczne transakcje</vt:lpstr>
      <vt:lpstr>Zasięg HFT</vt:lpstr>
      <vt:lpstr>Rozliczenia na giełdzie</vt:lpstr>
      <vt:lpstr>System CCP</vt:lpstr>
      <vt:lpstr>Podstawowe akty prawne regulujące obrót giełdowy</vt:lpstr>
      <vt:lpstr>Rynek publiczny</vt:lpstr>
      <vt:lpstr>Oferta publiczna bez prospektu emisyjnego </vt:lpstr>
      <vt:lpstr>Dokumenty informacyjne przy małych emisjach</vt:lpstr>
      <vt:lpstr>Osoby zajmujące się obrotem</vt:lpstr>
      <vt:lpstr>Giełdy open outcry i elektroniczne</vt:lpstr>
      <vt:lpstr>Izba rozliczeniowa - depozyt</vt:lpstr>
      <vt:lpstr>Rynek Giełdowy. Warunki dopuszczenia</vt:lpstr>
      <vt:lpstr>Członkowie Giełdy</vt:lpstr>
      <vt:lpstr>Systemy obrotu</vt:lpstr>
      <vt:lpstr>Obrót kierowany zleceniami</vt:lpstr>
      <vt:lpstr>Zlecenia giełdowe</vt:lpstr>
      <vt:lpstr>Obrót kierowany cenami</vt:lpstr>
      <vt:lpstr>Fixing</vt:lpstr>
      <vt:lpstr>Fazy sesji giełdowej</vt:lpstr>
      <vt:lpstr>Cena zamknięcia. Dogrywka</vt:lpstr>
      <vt:lpstr>Ułatwienia dla mniejszych emitentów. Rynki alternatywne (ATS).</vt:lpstr>
      <vt:lpstr>NewConnect</vt:lpstr>
      <vt:lpstr>Działanie inwestora</vt:lpstr>
      <vt:lpstr>Krótka sprzedaż</vt:lpstr>
      <vt:lpstr>Transakcje pakietowe</vt:lpstr>
      <vt:lpstr>Duże zakupy</vt:lpstr>
      <vt:lpstr>Indeksy giełdowe. Konstrukcja</vt:lpstr>
      <vt:lpstr>Najważniejsze indeksy w Polsce</vt:lpstr>
      <vt:lpstr>Najważniejsze indeksy na świecie</vt:lpstr>
      <vt:lpstr>Operacje zakazane</vt:lpstr>
      <vt:lpstr>Hipotezy rynku kapitałowego</vt:lpstr>
      <vt:lpstr>Proste, nieangażujace metody inwestowania</vt:lpstr>
      <vt:lpstr>Strategie profesjonalne</vt:lpstr>
      <vt:lpstr>Fundamentaliści</vt:lpstr>
      <vt:lpstr>Fundamentaliści cd.</vt:lpstr>
      <vt:lpstr>Model jednowskaźnikowy</vt:lpstr>
      <vt:lpstr>Model jednowskaźnikowy cd.</vt:lpstr>
      <vt:lpstr>Dwa parametry portfeala</vt:lpstr>
      <vt:lpstr>Uproszczone liczenie odchylenia standardowego </vt:lpstr>
      <vt:lpstr>Portfel optymalny</vt:lpstr>
      <vt:lpstr>Model jednowskaźnikowy cd.</vt:lpstr>
      <vt:lpstr>Strategie techniczne</vt:lpstr>
      <vt:lpstr>Podstawowe kierunki analizy technicznej</vt:lpstr>
      <vt:lpstr>Teoria R.N.Elliota</vt:lpstr>
      <vt:lpstr>Formacje</vt:lpstr>
      <vt:lpstr>Jak identyfikować fale Elliota</vt:lpstr>
      <vt:lpstr>Klasyczny zasięg fal Elliota</vt:lpstr>
      <vt:lpstr>Podstawowe typy formacji</vt:lpstr>
      <vt:lpstr>Podstawowe typy formacji cd.</vt:lpstr>
      <vt:lpstr>Podstawowe typy formacji cd.</vt:lpstr>
      <vt:lpstr>Podstawowe typy formacji cd.</vt:lpstr>
      <vt:lpstr>Podstawowe typy formacji cd.</vt:lpstr>
      <vt:lpstr>Teoria Dow’a</vt:lpstr>
      <vt:lpstr>Trend reprezentuje średnia krocząca</vt:lpstr>
      <vt:lpstr>Formuły średnich kroczących</vt:lpstr>
      <vt:lpstr>Średnie kroczące cd.</vt:lpstr>
      <vt:lpstr>Wstęga Bollingera</vt:lpstr>
      <vt:lpstr> Model MACD</vt:lpstr>
      <vt:lpstr>Wykres MACD</vt:lpstr>
      <vt:lpstr>Świece Japońskie</vt:lpstr>
      <vt:lpstr>Świece Japońskie cd.</vt:lpstr>
      <vt:lpstr>Przykłady świec japońskich</vt:lpstr>
      <vt:lpstr>Przykłady świec japońskich</vt:lpstr>
      <vt:lpstr>Wykres słupkowy</vt:lpstr>
      <vt:lpstr>Analiza wskaźników</vt:lpstr>
      <vt:lpstr>Podstawowe wskaźniki</vt:lpstr>
      <vt:lpstr>Podstawowe wskaźniki cd.</vt:lpstr>
      <vt:lpstr>Przesłanki decyzji inwestycyjnej. Makroekonomiczne</vt:lpstr>
      <vt:lpstr>Przesłanki decyzji inwestycyjnej. Rynek finansowy </vt:lpstr>
      <vt:lpstr>Przesłanki decyzji inwestycyjnej. Spółki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Giełda i jej otoczenie</dc:title>
  <dc:creator>Windows User</dc:creator>
  <cp:lastModifiedBy>Windows User</cp:lastModifiedBy>
  <cp:revision>37</cp:revision>
  <dcterms:created xsi:type="dcterms:W3CDTF">2023-02-14T15:05:31Z</dcterms:created>
  <dcterms:modified xsi:type="dcterms:W3CDTF">2023-02-21T14:56:12Z</dcterms:modified>
</cp:coreProperties>
</file>